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3"/>
  </p:notesMasterIdLst>
  <p:sldIdLst>
    <p:sldId id="376" r:id="rId2"/>
    <p:sldId id="315" r:id="rId3"/>
    <p:sldId id="309" r:id="rId4"/>
    <p:sldId id="418" r:id="rId5"/>
    <p:sldId id="419" r:id="rId6"/>
    <p:sldId id="386" r:id="rId7"/>
    <p:sldId id="385" r:id="rId8"/>
    <p:sldId id="384" r:id="rId9"/>
    <p:sldId id="387" r:id="rId10"/>
    <p:sldId id="402" r:id="rId11"/>
    <p:sldId id="383" r:id="rId12"/>
    <p:sldId id="390" r:id="rId13"/>
    <p:sldId id="404" r:id="rId14"/>
    <p:sldId id="389" r:id="rId15"/>
    <p:sldId id="388" r:id="rId16"/>
    <p:sldId id="310" r:id="rId17"/>
    <p:sldId id="403" r:id="rId18"/>
    <p:sldId id="420" r:id="rId19"/>
    <p:sldId id="421" r:id="rId20"/>
    <p:sldId id="416" r:id="rId21"/>
    <p:sldId id="427" r:id="rId22"/>
    <p:sldId id="460" r:id="rId23"/>
    <p:sldId id="428" r:id="rId24"/>
    <p:sldId id="458" r:id="rId25"/>
    <p:sldId id="429" r:id="rId26"/>
    <p:sldId id="459" r:id="rId27"/>
    <p:sldId id="415" r:id="rId28"/>
    <p:sldId id="433" r:id="rId29"/>
    <p:sldId id="457" r:id="rId30"/>
    <p:sldId id="395" r:id="rId31"/>
    <p:sldId id="430" r:id="rId32"/>
    <p:sldId id="392" r:id="rId33"/>
    <p:sldId id="461" r:id="rId34"/>
    <p:sldId id="422" r:id="rId35"/>
    <p:sldId id="423" r:id="rId36"/>
    <p:sldId id="424" r:id="rId37"/>
    <p:sldId id="462" r:id="rId38"/>
    <p:sldId id="396" r:id="rId39"/>
    <p:sldId id="397" r:id="rId40"/>
    <p:sldId id="431" r:id="rId41"/>
    <p:sldId id="432" r:id="rId42"/>
    <p:sldId id="398" r:id="rId43"/>
    <p:sldId id="407" r:id="rId44"/>
    <p:sldId id="405" r:id="rId45"/>
    <p:sldId id="408" r:id="rId46"/>
    <p:sldId id="409" r:id="rId47"/>
    <p:sldId id="399" r:id="rId48"/>
    <p:sldId id="400" r:id="rId49"/>
    <p:sldId id="410" r:id="rId50"/>
    <p:sldId id="412" r:id="rId51"/>
    <p:sldId id="413" r:id="rId52"/>
    <p:sldId id="414" r:id="rId53"/>
    <p:sldId id="434" r:id="rId54"/>
    <p:sldId id="435" r:id="rId55"/>
    <p:sldId id="436" r:id="rId56"/>
    <p:sldId id="464" r:id="rId57"/>
    <p:sldId id="465" r:id="rId58"/>
    <p:sldId id="466" r:id="rId59"/>
    <p:sldId id="467" r:id="rId60"/>
    <p:sldId id="468" r:id="rId61"/>
    <p:sldId id="469" r:id="rId62"/>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02"/>
    <p:restoredTop sz="94694"/>
  </p:normalViewPr>
  <p:slideViewPr>
    <p:cSldViewPr snapToGrid="0">
      <p:cViewPr varScale="1">
        <p:scale>
          <a:sx n="121" d="100"/>
          <a:sy n="121" d="100"/>
        </p:scale>
        <p:origin x="19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CAE0D6-AE53-1145-9119-2FDCD03C4AB5}" type="datetimeFigureOut">
              <a:rPr lang="it-IT" smtClean="0"/>
              <a:t>12/09/25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05C74B-C09F-B348-838E-887FC1EEC4EE}" type="slidenum">
              <a:rPr lang="it-IT" smtClean="0"/>
              <a:t>‹N›</a:t>
            </a:fld>
            <a:endParaRPr lang="it-IT"/>
          </a:p>
        </p:txBody>
      </p:sp>
    </p:spTree>
    <p:extLst>
      <p:ext uri="{BB962C8B-B14F-4D97-AF65-F5344CB8AC3E}">
        <p14:creationId xmlns:p14="http://schemas.microsoft.com/office/powerpoint/2010/main" val="33309703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Un linguaggio di programmazione serve a convertire la lingua umana in lingua della macchina, in modo da dare istruzioni a un computer</a:t>
            </a:r>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C00BF7-11F8-AE44-A029-18F6EC42653F}" type="slidenum">
              <a:rPr kumimoji="0" lang="it-IT" sz="1200" b="0" i="0" u="none" strike="noStrike" kern="1200" cap="none" spc="0" normalizeH="0" baseline="0" noProof="0" smtClean="0">
                <a:ln>
                  <a:noFill/>
                </a:ln>
                <a:solidFill>
                  <a:prstClr val="black"/>
                </a:solidFill>
                <a:effectLst/>
                <a:uLnTx/>
                <a:uFillTx/>
                <a:latin typeface="Montserrat" panose="02000505000000020004"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it-IT" sz="1200" b="0" i="0" u="none" strike="noStrike" kern="1200" cap="none" spc="0" normalizeH="0" baseline="0" noProof="0">
              <a:ln>
                <a:noFill/>
              </a:ln>
              <a:solidFill>
                <a:prstClr val="black"/>
              </a:solidFill>
              <a:effectLst/>
              <a:uLnTx/>
              <a:uFillTx/>
              <a:latin typeface="Montserrat" panose="02000505000000020004" pitchFamily="2" charset="77"/>
              <a:ea typeface="+mn-ea"/>
              <a:cs typeface="+mn-cs"/>
            </a:endParaRPr>
          </a:p>
        </p:txBody>
      </p:sp>
    </p:spTree>
    <p:extLst>
      <p:ext uri="{BB962C8B-B14F-4D97-AF65-F5344CB8AC3E}">
        <p14:creationId xmlns:p14="http://schemas.microsoft.com/office/powerpoint/2010/main" val="1540646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9B39A-B61D-E18D-25C3-EECC452506B7}"/>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C5AC48F-38C4-C9D7-7F8E-96D20EF1499D}"/>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B495ED9-E2C9-2241-952C-38286C351ECB}"/>
              </a:ext>
            </a:extLst>
          </p:cNvPr>
          <p:cNvSpPr>
            <a:spLocks noGrp="1"/>
          </p:cNvSpPr>
          <p:nvPr>
            <p:ph type="body" idx="1"/>
          </p:nvPr>
        </p:nvSpPr>
        <p:spPr/>
        <p:txBody>
          <a:bodyPr/>
          <a:lstStyle/>
          <a:p>
            <a:endParaRPr lang="it-IT"/>
          </a:p>
        </p:txBody>
      </p:sp>
      <p:sp>
        <p:nvSpPr>
          <p:cNvPr id="4" name="Segnaposto numero diapositiva 3">
            <a:extLst>
              <a:ext uri="{FF2B5EF4-FFF2-40B4-BE49-F238E27FC236}">
                <a16:creationId xmlns:a16="http://schemas.microsoft.com/office/drawing/2014/main" id="{862FE00B-02B1-94F1-04AC-7659E0888BC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C00BF7-11F8-AE44-A029-18F6EC42653F}" type="slidenum">
              <a:rPr kumimoji="0" lang="it-IT" sz="1200" b="0" i="0" u="none" strike="noStrike" kern="1200" cap="none" spc="0" normalizeH="0" baseline="0" noProof="0" smtClean="0">
                <a:ln>
                  <a:noFill/>
                </a:ln>
                <a:solidFill>
                  <a:prstClr val="black"/>
                </a:solidFill>
                <a:effectLst/>
                <a:uLnTx/>
                <a:uFillTx/>
                <a:latin typeface="Montserrat" panose="02000505000000020004"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it-IT" sz="1200" b="0" i="0" u="none" strike="noStrike" kern="1200" cap="none" spc="0" normalizeH="0" baseline="0" noProof="0">
              <a:ln>
                <a:noFill/>
              </a:ln>
              <a:solidFill>
                <a:prstClr val="black"/>
              </a:solidFill>
              <a:effectLst/>
              <a:uLnTx/>
              <a:uFillTx/>
              <a:latin typeface="Montserrat" panose="02000505000000020004" pitchFamily="2" charset="77"/>
              <a:ea typeface="+mn-ea"/>
              <a:cs typeface="+mn-cs"/>
            </a:endParaRPr>
          </a:p>
        </p:txBody>
      </p:sp>
    </p:spTree>
    <p:extLst>
      <p:ext uri="{BB962C8B-B14F-4D97-AF65-F5344CB8AC3E}">
        <p14:creationId xmlns:p14="http://schemas.microsoft.com/office/powerpoint/2010/main" val="3189241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C00BF7-11F8-AE44-A029-18F6EC42653F}" type="slidenum">
              <a:rPr kumimoji="0" lang="it-IT" sz="1200" b="0" i="0" u="none" strike="noStrike" kern="1200" cap="none" spc="0" normalizeH="0" baseline="0" noProof="0" smtClean="0">
                <a:ln>
                  <a:noFill/>
                </a:ln>
                <a:solidFill>
                  <a:prstClr val="black"/>
                </a:solidFill>
                <a:effectLst/>
                <a:uLnTx/>
                <a:uFillTx/>
                <a:latin typeface="Montserrat" panose="02000505000000020004"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it-IT" sz="1200" b="0" i="0" u="none" strike="noStrike" kern="1200" cap="none" spc="0" normalizeH="0" baseline="0" noProof="0">
              <a:ln>
                <a:noFill/>
              </a:ln>
              <a:solidFill>
                <a:prstClr val="black"/>
              </a:solidFill>
              <a:effectLst/>
              <a:uLnTx/>
              <a:uFillTx/>
              <a:latin typeface="Montserrat" panose="02000505000000020004" pitchFamily="2" charset="77"/>
              <a:ea typeface="+mn-ea"/>
              <a:cs typeface="+mn-cs"/>
            </a:endParaRPr>
          </a:p>
        </p:txBody>
      </p:sp>
    </p:spTree>
    <p:extLst>
      <p:ext uri="{BB962C8B-B14F-4D97-AF65-F5344CB8AC3E}">
        <p14:creationId xmlns:p14="http://schemas.microsoft.com/office/powerpoint/2010/main" val="1540646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C00BF7-11F8-AE44-A029-18F6EC42653F}" type="slidenum">
              <a:rPr kumimoji="0" lang="it-IT" sz="1200" b="0" i="0" u="none" strike="noStrike" kern="1200" cap="none" spc="0" normalizeH="0" baseline="0" noProof="0" smtClean="0">
                <a:ln>
                  <a:noFill/>
                </a:ln>
                <a:solidFill>
                  <a:prstClr val="black"/>
                </a:solidFill>
                <a:effectLst/>
                <a:uLnTx/>
                <a:uFillTx/>
                <a:latin typeface="Montserrat" panose="02000505000000020004"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it-IT" sz="1200" b="0" i="0" u="none" strike="noStrike" kern="1200" cap="none" spc="0" normalizeH="0" baseline="0" noProof="0">
              <a:ln>
                <a:noFill/>
              </a:ln>
              <a:solidFill>
                <a:prstClr val="black"/>
              </a:solidFill>
              <a:effectLst/>
              <a:uLnTx/>
              <a:uFillTx/>
              <a:latin typeface="Montserrat" panose="02000505000000020004" pitchFamily="2" charset="77"/>
              <a:ea typeface="+mn-ea"/>
              <a:cs typeface="+mn-cs"/>
            </a:endParaRPr>
          </a:p>
        </p:txBody>
      </p:sp>
    </p:spTree>
    <p:extLst>
      <p:ext uri="{BB962C8B-B14F-4D97-AF65-F5344CB8AC3E}">
        <p14:creationId xmlns:p14="http://schemas.microsoft.com/office/powerpoint/2010/main" val="464734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C00BF7-11F8-AE44-A029-18F6EC42653F}" type="slidenum">
              <a:rPr kumimoji="0" lang="it-IT" sz="1200" b="0" i="0" u="none" strike="noStrike" kern="1200" cap="none" spc="0" normalizeH="0" baseline="0" noProof="0" smtClean="0">
                <a:ln>
                  <a:noFill/>
                </a:ln>
                <a:solidFill>
                  <a:prstClr val="black"/>
                </a:solidFill>
                <a:effectLst/>
                <a:uLnTx/>
                <a:uFillTx/>
                <a:latin typeface="Montserrat" panose="02000505000000020004"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it-IT" sz="1200" b="0" i="0" u="none" strike="noStrike" kern="1200" cap="none" spc="0" normalizeH="0" baseline="0" noProof="0">
              <a:ln>
                <a:noFill/>
              </a:ln>
              <a:solidFill>
                <a:prstClr val="black"/>
              </a:solidFill>
              <a:effectLst/>
              <a:uLnTx/>
              <a:uFillTx/>
              <a:latin typeface="Montserrat" panose="02000505000000020004" pitchFamily="2" charset="77"/>
              <a:ea typeface="+mn-ea"/>
              <a:cs typeface="+mn-cs"/>
            </a:endParaRPr>
          </a:p>
        </p:txBody>
      </p:sp>
    </p:spTree>
    <p:extLst>
      <p:ext uri="{BB962C8B-B14F-4D97-AF65-F5344CB8AC3E}">
        <p14:creationId xmlns:p14="http://schemas.microsoft.com/office/powerpoint/2010/main" val="795737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C00BF7-11F8-AE44-A029-18F6EC42653F}" type="slidenum">
              <a:rPr kumimoji="0" lang="it-IT" sz="1200" b="0" i="0" u="none" strike="noStrike" kern="1200" cap="none" spc="0" normalizeH="0" baseline="0" noProof="0" smtClean="0">
                <a:ln>
                  <a:noFill/>
                </a:ln>
                <a:solidFill>
                  <a:prstClr val="black"/>
                </a:solidFill>
                <a:effectLst/>
                <a:uLnTx/>
                <a:uFillTx/>
                <a:latin typeface="Montserrat" panose="02000505000000020004"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it-IT" sz="1200" b="0" i="0" u="none" strike="noStrike" kern="1200" cap="none" spc="0" normalizeH="0" baseline="0" noProof="0">
              <a:ln>
                <a:noFill/>
              </a:ln>
              <a:solidFill>
                <a:prstClr val="black"/>
              </a:solidFill>
              <a:effectLst/>
              <a:uLnTx/>
              <a:uFillTx/>
              <a:latin typeface="Montserrat" panose="02000505000000020004" pitchFamily="2" charset="77"/>
              <a:ea typeface="+mn-ea"/>
              <a:cs typeface="+mn-cs"/>
            </a:endParaRPr>
          </a:p>
        </p:txBody>
      </p:sp>
    </p:spTree>
    <p:extLst>
      <p:ext uri="{BB962C8B-B14F-4D97-AF65-F5344CB8AC3E}">
        <p14:creationId xmlns:p14="http://schemas.microsoft.com/office/powerpoint/2010/main" val="17551483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mailto:info@lutech.it" TargetMode="External"/><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olo documento - immagi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3FFA37BF-B693-18A2-3FF9-38E1B0C3B6E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itolo 4">
            <a:extLst>
              <a:ext uri="{FF2B5EF4-FFF2-40B4-BE49-F238E27FC236}">
                <a16:creationId xmlns:a16="http://schemas.microsoft.com/office/drawing/2014/main" id="{94948318-395C-4E44-92BD-ABC912432C6A}"/>
              </a:ext>
            </a:extLst>
          </p:cNvPr>
          <p:cNvSpPr>
            <a:spLocks noGrp="1"/>
          </p:cNvSpPr>
          <p:nvPr>
            <p:ph type="title" hasCustomPrompt="1"/>
          </p:nvPr>
        </p:nvSpPr>
        <p:spPr>
          <a:xfrm>
            <a:off x="543201" y="2264839"/>
            <a:ext cx="6852681" cy="1807713"/>
          </a:xfrm>
        </p:spPr>
        <p:txBody>
          <a:bodyPr lIns="0" tIns="0" rIns="0" bIns="0" anchor="b" anchorCtr="0">
            <a:noAutofit/>
          </a:bodyPr>
          <a:lstStyle>
            <a:lvl1pPr>
              <a:defRPr lang="it-IT" sz="3600" b="0" i="0" kern="1200" cap="none" spc="100" baseline="0" dirty="0">
                <a:solidFill>
                  <a:schemeClr val="bg1"/>
                </a:solidFill>
                <a:latin typeface="Montserrat ExtraBold" panose="00000900000000000000" pitchFamily="2" charset="0"/>
                <a:ea typeface="Lutech" pitchFamily="2" charset="-128"/>
                <a:cs typeface="Lutech" pitchFamily="2" charset="-128"/>
              </a:defRPr>
            </a:lvl1pPr>
          </a:lstStyle>
          <a:p>
            <a:r>
              <a:rPr lang="it-IT"/>
              <a:t>Titolo </a:t>
            </a:r>
            <a:br>
              <a:rPr lang="it-IT"/>
            </a:br>
            <a:r>
              <a:rPr lang="it-IT"/>
              <a:t>documento</a:t>
            </a:r>
            <a:br>
              <a:rPr lang="it-IT"/>
            </a:br>
            <a:r>
              <a:rPr lang="it-IT"/>
              <a:t>copertina ufficiale</a:t>
            </a:r>
          </a:p>
        </p:txBody>
      </p:sp>
      <p:sp>
        <p:nvSpPr>
          <p:cNvPr id="8" name="Segnaposto contenuto 2">
            <a:extLst>
              <a:ext uri="{FF2B5EF4-FFF2-40B4-BE49-F238E27FC236}">
                <a16:creationId xmlns:a16="http://schemas.microsoft.com/office/drawing/2014/main" id="{3266D88B-76FE-BF46-8719-0CAF7E02EE19}"/>
              </a:ext>
            </a:extLst>
          </p:cNvPr>
          <p:cNvSpPr>
            <a:spLocks noGrp="1"/>
          </p:cNvSpPr>
          <p:nvPr>
            <p:ph sz="quarter" idx="10" hasCustomPrompt="1"/>
          </p:nvPr>
        </p:nvSpPr>
        <p:spPr>
          <a:xfrm>
            <a:off x="546375" y="4277224"/>
            <a:ext cx="6850732" cy="1218141"/>
          </a:xfrm>
        </p:spPr>
        <p:txBody>
          <a:bodyPr>
            <a:normAutofit/>
          </a:bodyPr>
          <a:lstStyle>
            <a:lvl1pPr>
              <a:defRPr sz="1800" spc="100" baseline="0">
                <a:solidFill>
                  <a:schemeClr val="bg1"/>
                </a:solidFill>
              </a:defRPr>
            </a:lvl1pPr>
          </a:lstStyle>
          <a:p>
            <a:r>
              <a:rPr lang="it-IT"/>
              <a:t>Sottotitolo documento</a:t>
            </a:r>
          </a:p>
        </p:txBody>
      </p:sp>
      <p:sp>
        <p:nvSpPr>
          <p:cNvPr id="9" name="Segnaposto testo 3">
            <a:extLst>
              <a:ext uri="{FF2B5EF4-FFF2-40B4-BE49-F238E27FC236}">
                <a16:creationId xmlns:a16="http://schemas.microsoft.com/office/drawing/2014/main" id="{1BAEFCE1-DE7D-7D48-B4B0-045EA1C1DEAB}"/>
              </a:ext>
            </a:extLst>
          </p:cNvPr>
          <p:cNvSpPr>
            <a:spLocks noGrp="1"/>
          </p:cNvSpPr>
          <p:nvPr>
            <p:ph type="body" sz="quarter" idx="11" hasCustomPrompt="1"/>
          </p:nvPr>
        </p:nvSpPr>
        <p:spPr>
          <a:xfrm>
            <a:off x="546375" y="6139891"/>
            <a:ext cx="5389563" cy="312982"/>
          </a:xfrm>
        </p:spPr>
        <p:txBody>
          <a:bodyPr anchor="b" anchorCtr="0">
            <a:normAutofit/>
          </a:bodyPr>
          <a:lstStyle>
            <a:lvl1pPr>
              <a:defRPr sz="1200" b="1" spc="50" baseline="0">
                <a:solidFill>
                  <a:schemeClr val="bg1"/>
                </a:solidFill>
              </a:defRPr>
            </a:lvl1pPr>
          </a:lstStyle>
          <a:p>
            <a:r>
              <a:rPr lang="it-IT"/>
              <a:t>Fare clic per inserire data</a:t>
            </a:r>
          </a:p>
        </p:txBody>
      </p:sp>
      <p:pic>
        <p:nvPicPr>
          <p:cNvPr id="11" name="Segnaposto contenuto 3">
            <a:extLst>
              <a:ext uri="{FF2B5EF4-FFF2-40B4-BE49-F238E27FC236}">
                <a16:creationId xmlns:a16="http://schemas.microsoft.com/office/drawing/2014/main" id="{17C53896-13CC-C403-EA79-E2AAA2FDCCF3}"/>
              </a:ext>
            </a:extLst>
          </p:cNvPr>
          <p:cNvPicPr>
            <a:picLocks noChangeAspect="1"/>
          </p:cNvPicPr>
          <p:nvPr userDrawn="1"/>
        </p:nvPicPr>
        <p:blipFill>
          <a:blip r:embed="rId3"/>
          <a:stretch>
            <a:fillRect/>
          </a:stretch>
        </p:blipFill>
        <p:spPr>
          <a:xfrm>
            <a:off x="599706" y="639429"/>
            <a:ext cx="2983411" cy="723206"/>
          </a:xfrm>
          <a:prstGeom prst="rect">
            <a:avLst/>
          </a:prstGeom>
        </p:spPr>
      </p:pic>
    </p:spTree>
    <p:extLst>
      <p:ext uri="{BB962C8B-B14F-4D97-AF65-F5344CB8AC3E}">
        <p14:creationId xmlns:p14="http://schemas.microsoft.com/office/powerpoint/2010/main" val="221233204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esto + Titolo 2 righ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3" name="Rettangolo 12">
            <a:extLst>
              <a:ext uri="{FF2B5EF4-FFF2-40B4-BE49-F238E27FC236}">
                <a16:creationId xmlns:a16="http://schemas.microsoft.com/office/drawing/2014/main" id="{321FA706-F0C4-AC75-1292-500E3E86A9D4}"/>
              </a:ext>
            </a:extLst>
          </p:cNvPr>
          <p:cNvSpPr/>
          <p:nvPr userDrawn="1"/>
        </p:nvSpPr>
        <p:spPr>
          <a:xfrm>
            <a:off x="0" y="1304925"/>
            <a:ext cx="4925961" cy="5553075"/>
          </a:xfrm>
          <a:prstGeom prst="rect">
            <a:avLst/>
          </a:prstGeom>
          <a:solidFill>
            <a:srgbClr val="FFFF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Segnaposto numero diapositiva 21">
            <a:extLst>
              <a:ext uri="{FF2B5EF4-FFF2-40B4-BE49-F238E27FC236}">
                <a16:creationId xmlns:a16="http://schemas.microsoft.com/office/drawing/2014/main" id="{469B3EAD-2340-2945-A2FA-32F9216418F8}"/>
              </a:ext>
            </a:extLst>
          </p:cNvPr>
          <p:cNvSpPr txBox="1">
            <a:spLocks/>
          </p:cNvSpPr>
          <p:nvPr userDrawn="1"/>
        </p:nvSpPr>
        <p:spPr>
          <a:xfrm>
            <a:off x="519238" y="6387596"/>
            <a:ext cx="246613" cy="123111"/>
          </a:xfrm>
          <a:prstGeom prst="rect">
            <a:avLst/>
          </a:prstGeom>
        </p:spPr>
        <p:txBody>
          <a:bodyPr lIns="0" tIns="0" rIns="0" bIns="0"/>
          <a:lstStyle>
            <a:defPPr>
              <a:defRPr lang="it-IT"/>
            </a:defPPr>
            <a:lvl1pPr marL="0" algn="l" defTabSz="914400" rtl="0" eaLnBrk="1" latinLnBrk="0" hangingPunct="1">
              <a:defRPr sz="800" kern="1200">
                <a:solidFill>
                  <a:schemeClr val="tx2"/>
                </a:solidFill>
                <a:latin typeface="Montserrat" panose="02000505000000020004"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9E52D6-81D6-8342-82E6-28E3A22B7A87}" type="slidenum">
              <a:rPr lang="it-IT" smtClean="0"/>
              <a:pPr/>
              <a:t>‹N›</a:t>
            </a:fld>
            <a:endParaRPr lang="it-IT"/>
          </a:p>
        </p:txBody>
      </p:sp>
      <p:sp>
        <p:nvSpPr>
          <p:cNvPr id="9" name="Titolo 1">
            <a:extLst>
              <a:ext uri="{FF2B5EF4-FFF2-40B4-BE49-F238E27FC236}">
                <a16:creationId xmlns:a16="http://schemas.microsoft.com/office/drawing/2014/main" id="{BAB75E54-FFFA-4A69-ED15-C1EF625B288D}"/>
              </a:ext>
            </a:extLst>
          </p:cNvPr>
          <p:cNvSpPr>
            <a:spLocks noGrp="1"/>
          </p:cNvSpPr>
          <p:nvPr>
            <p:ph type="title"/>
          </p:nvPr>
        </p:nvSpPr>
        <p:spPr>
          <a:xfrm>
            <a:off x="595223" y="519613"/>
            <a:ext cx="11080839" cy="486000"/>
          </a:xfrm>
        </p:spPr>
        <p:txBody>
          <a:bodyPr anchor="t" anchorCtr="0">
            <a:noAutofit/>
          </a:bodyPr>
          <a:lstStyle>
            <a:lvl1pPr>
              <a:defRPr sz="3200" b="0" cap="none" spc="-150" baseline="0">
                <a:latin typeface="Montserrat ExtraBold" panose="00000900000000000000" pitchFamily="50" charset="0"/>
              </a:defRPr>
            </a:lvl1pPr>
          </a:lstStyle>
          <a:p>
            <a:endParaRPr lang="it-IT"/>
          </a:p>
        </p:txBody>
      </p:sp>
      <p:sp>
        <p:nvSpPr>
          <p:cNvPr id="7" name="Content Placeholder 9">
            <a:extLst>
              <a:ext uri="{FF2B5EF4-FFF2-40B4-BE49-F238E27FC236}">
                <a16:creationId xmlns:a16="http://schemas.microsoft.com/office/drawing/2014/main" id="{1E724DF3-486E-B809-BA22-883DB2BDDF3A}"/>
              </a:ext>
            </a:extLst>
          </p:cNvPr>
          <p:cNvSpPr>
            <a:spLocks noGrp="1"/>
          </p:cNvSpPr>
          <p:nvPr>
            <p:ph sz="quarter" idx="10" hasCustomPrompt="1"/>
          </p:nvPr>
        </p:nvSpPr>
        <p:spPr>
          <a:xfrm>
            <a:off x="603849" y="1304925"/>
            <a:ext cx="11072214" cy="4752975"/>
          </a:xfrm>
        </p:spPr>
        <p:txBody>
          <a:bodyPr lIns="0" tIns="0" rIns="0" bIns="0" spcCol="360000"/>
          <a:lstStyle>
            <a:lvl1pPr>
              <a:defRPr/>
            </a:lvl1pPr>
          </a:lstStyle>
          <a:p>
            <a:pPr lvl="0"/>
            <a:r>
              <a:rPr lang="en-US"/>
              <a:t>Fare </a:t>
            </a:r>
            <a:r>
              <a:rPr lang="en-US" err="1"/>
              <a:t>clic</a:t>
            </a:r>
            <a:r>
              <a:rPr lang="en-US"/>
              <a:t> per </a:t>
            </a:r>
            <a:r>
              <a:rPr lang="en-US" err="1"/>
              <a:t>inserire</a:t>
            </a:r>
            <a:r>
              <a:rPr lang="en-US"/>
              <a:t> </a:t>
            </a:r>
            <a:r>
              <a:rPr lang="en-US" err="1"/>
              <a:t>testo</a:t>
            </a:r>
            <a:endParaRPr lang="it-IT"/>
          </a:p>
        </p:txBody>
      </p:sp>
      <p:sp>
        <p:nvSpPr>
          <p:cNvPr id="8" name="Segnaposto testo 12">
            <a:extLst>
              <a:ext uri="{FF2B5EF4-FFF2-40B4-BE49-F238E27FC236}">
                <a16:creationId xmlns:a16="http://schemas.microsoft.com/office/drawing/2014/main" id="{44084AFD-769A-1F39-3E3A-11800C1DD4DE}"/>
              </a:ext>
            </a:extLst>
          </p:cNvPr>
          <p:cNvSpPr>
            <a:spLocks noGrp="1"/>
          </p:cNvSpPr>
          <p:nvPr>
            <p:ph type="body" sz="quarter" idx="11" hasCustomPrompt="1"/>
          </p:nvPr>
        </p:nvSpPr>
        <p:spPr>
          <a:xfrm>
            <a:off x="595223" y="198164"/>
            <a:ext cx="11080840" cy="288925"/>
          </a:xfrm>
        </p:spPr>
        <p:txBody>
          <a:bodyPr/>
          <a:lstStyle>
            <a:lvl1pPr>
              <a:defRPr>
                <a:solidFill>
                  <a:srgbClr val="C00036"/>
                </a:solidFill>
                <a:latin typeface="Montserrat SemiBold" panose="00000700000000000000" pitchFamily="50" charset="0"/>
              </a:defRPr>
            </a:lvl1pPr>
          </a:lstStyle>
          <a:p>
            <a:pPr lvl="0"/>
            <a:r>
              <a:rPr lang="it-IT"/>
              <a:t>TITOLO OCCHIELLO (PER TITOLI LUNGHI O SEZIONE)</a:t>
            </a:r>
          </a:p>
        </p:txBody>
      </p:sp>
    </p:spTree>
    <p:extLst>
      <p:ext uri="{BB962C8B-B14F-4D97-AF65-F5344CB8AC3E}">
        <p14:creationId xmlns:p14="http://schemas.microsoft.com/office/powerpoint/2010/main" val="2377599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dice">
    <p:bg>
      <p:bgPr>
        <a:solidFill>
          <a:schemeClr val="bg1"/>
        </a:solidFill>
        <a:effectLst/>
      </p:bgPr>
    </p:bg>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DE0E8A92-8389-F245-9A69-3F50C95BDDAD}"/>
              </a:ext>
            </a:extLst>
          </p:cNvPr>
          <p:cNvPicPr>
            <a:picLocks noChangeAspect="1"/>
          </p:cNvPicPr>
          <p:nvPr userDrawn="1"/>
        </p:nvPicPr>
        <p:blipFill rotWithShape="1">
          <a:blip r:embed="rId2" cstate="email">
            <a:alphaModFix amt="5000"/>
            <a:extLst>
              <a:ext uri="{28A0092B-C50C-407E-A947-70E740481C1C}">
                <a14:useLocalDpi xmlns:a14="http://schemas.microsoft.com/office/drawing/2010/main" val="0"/>
              </a:ext>
            </a:extLst>
          </a:blip>
          <a:srcRect r="4472"/>
          <a:stretch/>
        </p:blipFill>
        <p:spPr>
          <a:xfrm>
            <a:off x="4479762" y="1091462"/>
            <a:ext cx="7712238" cy="4984362"/>
          </a:xfrm>
          <a:prstGeom prst="rect">
            <a:avLst/>
          </a:prstGeom>
          <a:noFill/>
        </p:spPr>
      </p:pic>
      <p:sp>
        <p:nvSpPr>
          <p:cNvPr id="2" name="Titolo 1">
            <a:extLst>
              <a:ext uri="{FF2B5EF4-FFF2-40B4-BE49-F238E27FC236}">
                <a16:creationId xmlns:a16="http://schemas.microsoft.com/office/drawing/2014/main" id="{EB63558C-620E-6C41-8629-4B915540D3E0}"/>
              </a:ext>
            </a:extLst>
          </p:cNvPr>
          <p:cNvSpPr>
            <a:spLocks noGrp="1"/>
          </p:cNvSpPr>
          <p:nvPr>
            <p:ph type="title" hasCustomPrompt="1"/>
          </p:nvPr>
        </p:nvSpPr>
        <p:spPr>
          <a:xfrm>
            <a:off x="612475" y="2744787"/>
            <a:ext cx="5304138" cy="1044575"/>
          </a:xfrm>
        </p:spPr>
        <p:txBody>
          <a:bodyPr lIns="0" tIns="0" rIns="0" bIns="0" anchor="ctr" anchorCtr="0">
            <a:noAutofit/>
          </a:bodyPr>
          <a:lstStyle>
            <a:lvl1pPr>
              <a:defRPr lang="it-IT" sz="3600" b="0" i="0" kern="1200" cap="none" spc="-150" baseline="0" dirty="0">
                <a:solidFill>
                  <a:schemeClr val="tx1"/>
                </a:solidFill>
                <a:latin typeface="Montserrat ExtraBold" panose="00000900000000000000" pitchFamily="50" charset="0"/>
                <a:ea typeface="+mj-ea"/>
                <a:cs typeface="+mj-cs"/>
              </a:defRPr>
            </a:lvl1pPr>
          </a:lstStyle>
          <a:p>
            <a:r>
              <a:rPr lang="it-IT"/>
              <a:t>Agenda</a:t>
            </a:r>
          </a:p>
        </p:txBody>
      </p:sp>
      <p:sp>
        <p:nvSpPr>
          <p:cNvPr id="17" name="Segnaposto numero diapositiva 21">
            <a:extLst>
              <a:ext uri="{FF2B5EF4-FFF2-40B4-BE49-F238E27FC236}">
                <a16:creationId xmlns:a16="http://schemas.microsoft.com/office/drawing/2014/main" id="{BD02DAFA-0911-1E45-B21A-7CF52B4D3A59}"/>
              </a:ext>
            </a:extLst>
          </p:cNvPr>
          <p:cNvSpPr txBox="1">
            <a:spLocks/>
          </p:cNvSpPr>
          <p:nvPr userDrawn="1"/>
        </p:nvSpPr>
        <p:spPr>
          <a:xfrm>
            <a:off x="519238" y="6387596"/>
            <a:ext cx="246613" cy="123111"/>
          </a:xfrm>
          <a:prstGeom prst="rect">
            <a:avLst/>
          </a:prstGeom>
        </p:spPr>
        <p:txBody>
          <a:bodyPr lIns="0" tIns="0" rIns="0" bIns="0"/>
          <a:lstStyle>
            <a:defPPr>
              <a:defRPr lang="it-IT"/>
            </a:defPPr>
            <a:lvl1pPr marL="0" algn="l" defTabSz="914400" rtl="0" eaLnBrk="1" latinLnBrk="0" hangingPunct="1">
              <a:defRPr sz="800" kern="1200">
                <a:solidFill>
                  <a:schemeClr val="tx2"/>
                </a:solidFill>
                <a:latin typeface="Montserrat" panose="02000505000000020004"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9E52D6-81D6-8342-82E6-28E3A22B7A87}" type="slidenum">
              <a:rPr lang="it-IT" smtClean="0"/>
              <a:pPr/>
              <a:t>‹N›</a:t>
            </a:fld>
            <a:endParaRPr lang="it-IT"/>
          </a:p>
        </p:txBody>
      </p:sp>
      <p:sp>
        <p:nvSpPr>
          <p:cNvPr id="10" name="Content Placeholder 9">
            <a:extLst>
              <a:ext uri="{FF2B5EF4-FFF2-40B4-BE49-F238E27FC236}">
                <a16:creationId xmlns:a16="http://schemas.microsoft.com/office/drawing/2014/main" id="{4ED052DC-B25E-764B-8C6B-5763CACC5FCC}"/>
              </a:ext>
            </a:extLst>
          </p:cNvPr>
          <p:cNvSpPr>
            <a:spLocks noGrp="1"/>
          </p:cNvSpPr>
          <p:nvPr>
            <p:ph sz="quarter" idx="10" hasCustomPrompt="1"/>
          </p:nvPr>
        </p:nvSpPr>
        <p:spPr>
          <a:xfrm>
            <a:off x="6275388" y="476248"/>
            <a:ext cx="5304137" cy="5581653"/>
          </a:xfrm>
        </p:spPr>
        <p:txBody>
          <a:bodyPr lIns="0" tIns="0" rIns="0" bIns="0" spcCol="360000" anchor="ctr" anchorCtr="0"/>
          <a:lstStyle>
            <a:lvl1pPr>
              <a:defRPr/>
            </a:lvl1pPr>
          </a:lstStyle>
          <a:p>
            <a:pPr lvl="0"/>
            <a:r>
              <a:rPr lang="en-US"/>
              <a:t>Fare </a:t>
            </a:r>
            <a:r>
              <a:rPr lang="en-US" err="1"/>
              <a:t>clic</a:t>
            </a:r>
            <a:r>
              <a:rPr lang="en-US"/>
              <a:t> per </a:t>
            </a:r>
            <a:r>
              <a:rPr lang="en-US" err="1"/>
              <a:t>inserire</a:t>
            </a:r>
            <a:r>
              <a:rPr lang="en-US"/>
              <a:t> </a:t>
            </a:r>
            <a:r>
              <a:rPr lang="en-US" err="1"/>
              <a:t>i</a:t>
            </a:r>
            <a:r>
              <a:rPr lang="en-US"/>
              <a:t> </a:t>
            </a:r>
            <a:r>
              <a:rPr lang="en-US" err="1"/>
              <a:t>titoli</a:t>
            </a:r>
            <a:r>
              <a:rPr lang="en-US"/>
              <a:t> </a:t>
            </a:r>
            <a:r>
              <a:rPr lang="en-US" err="1"/>
              <a:t>dell’agenda</a:t>
            </a:r>
            <a:endParaRPr lang="it-IT"/>
          </a:p>
        </p:txBody>
      </p:sp>
      <p:sp>
        <p:nvSpPr>
          <p:cNvPr id="3" name="Rettangolo 2">
            <a:extLst>
              <a:ext uri="{FF2B5EF4-FFF2-40B4-BE49-F238E27FC236}">
                <a16:creationId xmlns:a16="http://schemas.microsoft.com/office/drawing/2014/main" id="{928C955B-6286-1E10-2F16-81F963A4B927}"/>
              </a:ext>
            </a:extLst>
          </p:cNvPr>
          <p:cNvSpPr/>
          <p:nvPr userDrawn="1"/>
        </p:nvSpPr>
        <p:spPr>
          <a:xfrm>
            <a:off x="0" y="476248"/>
            <a:ext cx="519238" cy="6151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ttangolo 8">
            <a:extLst>
              <a:ext uri="{FF2B5EF4-FFF2-40B4-BE49-F238E27FC236}">
                <a16:creationId xmlns:a16="http://schemas.microsoft.com/office/drawing/2014/main" id="{23281857-2E8C-0B49-C170-FF8BFD6965E1}"/>
              </a:ext>
            </a:extLst>
          </p:cNvPr>
          <p:cNvSpPr/>
          <p:nvPr userDrawn="1"/>
        </p:nvSpPr>
        <p:spPr>
          <a:xfrm flipH="1">
            <a:off x="-1887" y="3024073"/>
            <a:ext cx="214604" cy="486000"/>
          </a:xfrm>
          <a:prstGeom prst="rect">
            <a:avLst/>
          </a:prstGeom>
          <a:solidFill>
            <a:srgbClr val="C000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C01637"/>
              </a:solidFill>
            </a:endParaRPr>
          </a:p>
        </p:txBody>
      </p:sp>
    </p:spTree>
    <p:extLst>
      <p:ext uri="{BB962C8B-B14F-4D97-AF65-F5344CB8AC3E}">
        <p14:creationId xmlns:p14="http://schemas.microsoft.com/office/powerpoint/2010/main" val="1827356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fidentiality notice">
    <p:bg>
      <p:bgPr>
        <a:solidFill>
          <a:schemeClr val="tx1"/>
        </a:solidFill>
        <a:effectLst/>
      </p:bgPr>
    </p:bg>
    <p:spTree>
      <p:nvGrpSpPr>
        <p:cNvPr id="1" name=""/>
        <p:cNvGrpSpPr/>
        <p:nvPr/>
      </p:nvGrpSpPr>
      <p:grpSpPr>
        <a:xfrm>
          <a:off x="0" y="0"/>
          <a:ext cx="0" cy="0"/>
          <a:chOff x="0" y="0"/>
          <a:chExt cx="0" cy="0"/>
        </a:xfrm>
      </p:grpSpPr>
      <p:sp>
        <p:nvSpPr>
          <p:cNvPr id="6" name="Segnaposto numero diapositiva 21">
            <a:extLst>
              <a:ext uri="{FF2B5EF4-FFF2-40B4-BE49-F238E27FC236}">
                <a16:creationId xmlns:a16="http://schemas.microsoft.com/office/drawing/2014/main" id="{6B03047F-E20B-EB40-9173-72E0A94B75CD}"/>
              </a:ext>
            </a:extLst>
          </p:cNvPr>
          <p:cNvSpPr txBox="1">
            <a:spLocks/>
          </p:cNvSpPr>
          <p:nvPr userDrawn="1"/>
        </p:nvSpPr>
        <p:spPr>
          <a:xfrm>
            <a:off x="519238" y="6387596"/>
            <a:ext cx="246613" cy="123111"/>
          </a:xfrm>
          <a:prstGeom prst="rect">
            <a:avLst/>
          </a:prstGeom>
        </p:spPr>
        <p:txBody>
          <a:bodyPr lIns="0" tIns="0" rIns="0" bIns="0"/>
          <a:lstStyle>
            <a:defPPr>
              <a:defRPr lang="it-IT"/>
            </a:defPPr>
            <a:lvl1pPr marL="0" algn="l" defTabSz="914400" rtl="0" eaLnBrk="1" latinLnBrk="0" hangingPunct="1">
              <a:defRPr sz="800" kern="1200">
                <a:solidFill>
                  <a:schemeClr val="tx2"/>
                </a:solidFill>
                <a:latin typeface="Montserrat" panose="02000505000000020004"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9E52D6-81D6-8342-82E6-28E3A22B7A87}" type="slidenum">
              <a:rPr lang="it-IT" smtClean="0">
                <a:solidFill>
                  <a:schemeClr val="bg1"/>
                </a:solidFill>
              </a:rPr>
              <a:pPr/>
              <a:t>‹N›</a:t>
            </a:fld>
            <a:endParaRPr lang="it-IT">
              <a:solidFill>
                <a:schemeClr val="bg1"/>
              </a:solidFill>
            </a:endParaRPr>
          </a:p>
        </p:txBody>
      </p:sp>
      <p:sp>
        <p:nvSpPr>
          <p:cNvPr id="8" name="CasellaDiTesto 7">
            <a:extLst>
              <a:ext uri="{FF2B5EF4-FFF2-40B4-BE49-F238E27FC236}">
                <a16:creationId xmlns:a16="http://schemas.microsoft.com/office/drawing/2014/main" id="{B7DA717B-FC25-3D49-8114-C6C13D17F8D2}"/>
              </a:ext>
            </a:extLst>
          </p:cNvPr>
          <p:cNvSpPr txBox="1"/>
          <p:nvPr userDrawn="1"/>
        </p:nvSpPr>
        <p:spPr>
          <a:xfrm>
            <a:off x="-194840" y="3180131"/>
            <a:ext cx="5364162" cy="1044575"/>
          </a:xfrm>
          <a:prstGeom prst="rect">
            <a:avLst/>
          </a:prstGeom>
          <a:noFill/>
        </p:spPr>
        <p:txBody>
          <a:bodyPr wrap="square" lIns="0" tIns="0" rIns="0" bIns="0" rtlCol="0" anchor="ctr">
            <a:noAutofit/>
          </a:bodyPr>
          <a:lstStyle/>
          <a:p>
            <a:pPr algn="r"/>
            <a:r>
              <a:rPr lang="it-IT" sz="3600" b="0" i="0" kern="1200" cap="none" spc="-150" baseline="0">
                <a:solidFill>
                  <a:schemeClr val="bg1"/>
                </a:solidFill>
                <a:latin typeface="Montserrat ExtraBold" panose="00000900000000000000" pitchFamily="50" charset="0"/>
                <a:ea typeface="+mj-ea"/>
                <a:cs typeface="+mj-cs"/>
              </a:rPr>
              <a:t>CONFIDENTIALITY NOTICE</a:t>
            </a:r>
          </a:p>
        </p:txBody>
      </p:sp>
      <p:sp>
        <p:nvSpPr>
          <p:cNvPr id="9" name="CasellaDiTesto 8">
            <a:extLst>
              <a:ext uri="{FF2B5EF4-FFF2-40B4-BE49-F238E27FC236}">
                <a16:creationId xmlns:a16="http://schemas.microsoft.com/office/drawing/2014/main" id="{6B6FEA20-0611-A944-BB0D-158569062DAD}"/>
              </a:ext>
            </a:extLst>
          </p:cNvPr>
          <p:cNvSpPr txBox="1"/>
          <p:nvPr userDrawn="1"/>
        </p:nvSpPr>
        <p:spPr>
          <a:xfrm>
            <a:off x="5564611" y="929057"/>
            <a:ext cx="5397414" cy="5581650"/>
          </a:xfrm>
          <a:prstGeom prst="rect">
            <a:avLst/>
          </a:prstGeom>
          <a:noFill/>
        </p:spPr>
        <p:txBody>
          <a:bodyPr wrap="square" lIns="0" tIns="0" rIns="0" bIns="0" numCol="1" spcCol="360000" rtlCol="0" anchor="ctr">
            <a:noAutofit/>
          </a:bodyPr>
          <a:lstStyle/>
          <a:p>
            <a:pPr>
              <a:lnSpc>
                <a:spcPct val="150000"/>
              </a:lnSpc>
            </a:pPr>
            <a:r>
              <a:rPr lang="it-IT" sz="800">
                <a:solidFill>
                  <a:schemeClr val="bg1"/>
                </a:solidFill>
                <a:latin typeface="Montserrat" panose="02000505000000020004" pitchFamily="2" charset="77"/>
              </a:rPr>
              <a:t>Le informazioni, i dati e le immagini contenuti in questo documento sono strettamente confidenziali e riservati, di esclusiva proprietà di Lutech.</a:t>
            </a:r>
          </a:p>
          <a:p>
            <a:pPr>
              <a:lnSpc>
                <a:spcPct val="150000"/>
              </a:lnSpc>
            </a:pPr>
            <a:r>
              <a:rPr lang="it-IT" sz="800">
                <a:solidFill>
                  <a:schemeClr val="bg1"/>
                </a:solidFill>
                <a:latin typeface="Montserrat" panose="02000505000000020004" pitchFamily="2" charset="77"/>
              </a:rPr>
              <a:t>Sono disponibili esclusivamente per persone o società a cui è stato direttamente consegnato il documento e non sono divulgabili a terzi senza il consenso scritto dell’Ufficio Comunicazione di </a:t>
            </a:r>
            <a:r>
              <a:rPr lang="it-IT" sz="800" err="1">
                <a:solidFill>
                  <a:schemeClr val="bg1"/>
                </a:solidFill>
                <a:latin typeface="Montserrat" panose="02000505000000020004" pitchFamily="2" charset="77"/>
              </a:rPr>
              <a:t>Lutech</a:t>
            </a:r>
            <a:r>
              <a:rPr lang="it-IT" sz="800">
                <a:solidFill>
                  <a:schemeClr val="bg1"/>
                </a:solidFill>
                <a:latin typeface="Montserrat" panose="02000505000000020004" pitchFamily="2" charset="77"/>
              </a:rPr>
              <a:t>, che può essere contattato all’indirizzo </a:t>
            </a:r>
            <a:r>
              <a:rPr lang="it-IT" sz="800" u="sng" err="1">
                <a:solidFill>
                  <a:schemeClr val="bg1"/>
                </a:solidFill>
                <a:latin typeface="Montserrat" panose="02000505000000020004" pitchFamily="2" charset="77"/>
              </a:rPr>
              <a:t>comunicazione@lutech.it</a:t>
            </a:r>
            <a:r>
              <a:rPr lang="it-IT" sz="800">
                <a:solidFill>
                  <a:schemeClr val="bg1"/>
                </a:solidFill>
                <a:latin typeface="Montserrat" panose="02000505000000020004" pitchFamily="2" charset="77"/>
              </a:rPr>
              <a:t>. </a:t>
            </a:r>
          </a:p>
          <a:p>
            <a:pPr>
              <a:lnSpc>
                <a:spcPct val="150000"/>
              </a:lnSpc>
            </a:pPr>
            <a:r>
              <a:rPr lang="it-IT" sz="800">
                <a:solidFill>
                  <a:schemeClr val="bg1"/>
                </a:solidFill>
                <a:latin typeface="Montserrat" panose="02000505000000020004" pitchFamily="2" charset="77"/>
              </a:rPr>
              <a:t>I loghi di terze parti (es. partner, clienti, ecc.) sono da considerarsi indicativi.</a:t>
            </a:r>
          </a:p>
        </p:txBody>
      </p:sp>
      <p:sp>
        <p:nvSpPr>
          <p:cNvPr id="7" name="Rettangolo 6">
            <a:extLst>
              <a:ext uri="{FF2B5EF4-FFF2-40B4-BE49-F238E27FC236}">
                <a16:creationId xmlns:a16="http://schemas.microsoft.com/office/drawing/2014/main" id="{8179B94A-A6F6-3D1D-BE7A-5B5128224B80}"/>
              </a:ext>
            </a:extLst>
          </p:cNvPr>
          <p:cNvSpPr/>
          <p:nvPr userDrawn="1"/>
        </p:nvSpPr>
        <p:spPr>
          <a:xfrm rot="5400000" flipH="1">
            <a:off x="-37499" y="534645"/>
            <a:ext cx="594230" cy="519239"/>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E81B44"/>
              </a:solidFill>
            </a:endParaRPr>
          </a:p>
        </p:txBody>
      </p:sp>
      <p:pic>
        <p:nvPicPr>
          <p:cNvPr id="10" name="Immagine 9">
            <a:extLst>
              <a:ext uri="{FF2B5EF4-FFF2-40B4-BE49-F238E27FC236}">
                <a16:creationId xmlns:a16="http://schemas.microsoft.com/office/drawing/2014/main" id="{41416B4C-E6A8-71D9-83DA-49B122279296}"/>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val="0"/>
              </a:ext>
            </a:extLst>
          </a:blip>
          <a:srcRect r="4667"/>
          <a:stretch/>
        </p:blipFill>
        <p:spPr>
          <a:xfrm>
            <a:off x="4479761" y="1099196"/>
            <a:ext cx="7712240" cy="4994554"/>
          </a:xfrm>
          <a:prstGeom prst="rect">
            <a:avLst/>
          </a:prstGeom>
        </p:spPr>
      </p:pic>
    </p:spTree>
    <p:extLst>
      <p:ext uri="{BB962C8B-B14F-4D97-AF65-F5344CB8AC3E}">
        <p14:creationId xmlns:p14="http://schemas.microsoft.com/office/powerpoint/2010/main" val="1262235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acts">
    <p:bg>
      <p:bgPr>
        <a:solidFill>
          <a:schemeClr val="tx2"/>
        </a:solidFill>
        <a:effectLst/>
      </p:bgPr>
    </p:bg>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3E91E9BD-3F16-8DBD-2F3B-4464623D50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CasellaDiTesto 11">
            <a:extLst>
              <a:ext uri="{FF2B5EF4-FFF2-40B4-BE49-F238E27FC236}">
                <a16:creationId xmlns:a16="http://schemas.microsoft.com/office/drawing/2014/main" id="{D04870C4-A47B-5248-9954-92395F36815F}"/>
              </a:ext>
            </a:extLst>
          </p:cNvPr>
          <p:cNvSpPr txBox="1"/>
          <p:nvPr userDrawn="1"/>
        </p:nvSpPr>
        <p:spPr>
          <a:xfrm>
            <a:off x="942262" y="2431647"/>
            <a:ext cx="2689029" cy="2722244"/>
          </a:xfrm>
          <a:prstGeom prst="rect">
            <a:avLst/>
          </a:prstGeom>
          <a:noFill/>
        </p:spPr>
        <p:txBody>
          <a:bodyPr wrap="square" lIns="0" tIns="0" rIns="0" bIns="0" numCol="1" spcCol="360000" rtlCol="0">
            <a:noAutofit/>
          </a:bodyPr>
          <a:lstStyle/>
          <a:p>
            <a:pPr>
              <a:lnSpc>
                <a:spcPts val="1400"/>
              </a:lnSpc>
            </a:pPr>
            <a:r>
              <a:rPr lang="it-IT" sz="1000" b="1" err="1">
                <a:solidFill>
                  <a:schemeClr val="bg1"/>
                </a:solidFill>
                <a:latin typeface="Montserrat" panose="02000505000000020004" pitchFamily="2" charset="77"/>
              </a:rPr>
              <a:t>Headquarter</a:t>
            </a:r>
            <a:br>
              <a:rPr lang="it-IT" sz="1000">
                <a:solidFill>
                  <a:schemeClr val="bg1"/>
                </a:solidFill>
                <a:latin typeface="Montserrat" panose="02000505000000020004" pitchFamily="2" charset="77"/>
              </a:rPr>
            </a:br>
            <a:r>
              <a:rPr lang="it-IT" sz="1000">
                <a:solidFill>
                  <a:schemeClr val="bg1"/>
                </a:solidFill>
                <a:latin typeface="Montserrat" panose="02000505000000020004" pitchFamily="2" charset="77"/>
              </a:rPr>
              <a:t>Via Massimo Gorki, 30/32C</a:t>
            </a:r>
          </a:p>
          <a:p>
            <a:pPr>
              <a:lnSpc>
                <a:spcPts val="1400"/>
              </a:lnSpc>
            </a:pPr>
            <a:r>
              <a:rPr lang="it-IT" sz="1000">
                <a:solidFill>
                  <a:schemeClr val="bg1"/>
                </a:solidFill>
                <a:latin typeface="Montserrat" panose="02000505000000020004" pitchFamily="2" charset="77"/>
              </a:rPr>
              <a:t>20092 Cinisello Balsamo (MI)</a:t>
            </a:r>
          </a:p>
          <a:p>
            <a:pPr>
              <a:lnSpc>
                <a:spcPts val="1400"/>
              </a:lnSpc>
            </a:pPr>
            <a:r>
              <a:rPr lang="it-IT" sz="1000">
                <a:solidFill>
                  <a:schemeClr val="bg1"/>
                </a:solidFill>
                <a:latin typeface="Montserrat" panose="02000505000000020004" pitchFamily="2" charset="77"/>
              </a:rPr>
              <a:t>P.IVA 02824320176</a:t>
            </a:r>
          </a:p>
          <a:p>
            <a:pPr>
              <a:lnSpc>
                <a:spcPts val="1400"/>
              </a:lnSpc>
            </a:pPr>
            <a:r>
              <a:rPr lang="it-IT" sz="1000" err="1">
                <a:solidFill>
                  <a:schemeClr val="bg1"/>
                </a:solidFill>
                <a:latin typeface="Montserrat" panose="02000505000000020004" pitchFamily="2" charset="77"/>
              </a:rPr>
              <a:t>Tel</a:t>
            </a:r>
            <a:r>
              <a:rPr lang="it-IT" sz="1000">
                <a:solidFill>
                  <a:schemeClr val="bg1"/>
                </a:solidFill>
                <a:latin typeface="Montserrat" panose="02000505000000020004" pitchFamily="2" charset="77"/>
              </a:rPr>
              <a:t>  +39 02 25427011</a:t>
            </a:r>
          </a:p>
          <a:p>
            <a:pPr>
              <a:lnSpc>
                <a:spcPts val="1400"/>
              </a:lnSpc>
            </a:pPr>
            <a:r>
              <a:rPr lang="it-IT" sz="1000">
                <a:solidFill>
                  <a:schemeClr val="bg1"/>
                </a:solidFill>
                <a:latin typeface="Montserrat" panose="02000505000000020004" pitchFamily="2" charset="77"/>
              </a:rPr>
              <a:t>Fax +39 02 25427090</a:t>
            </a:r>
          </a:p>
          <a:p>
            <a:pPr>
              <a:lnSpc>
                <a:spcPts val="1400"/>
              </a:lnSpc>
            </a:pPr>
            <a:r>
              <a:rPr lang="it-IT" sz="1000">
                <a:solidFill>
                  <a:schemeClr val="bg1"/>
                </a:solidFill>
                <a:latin typeface="Montserrat" panose="02000505000000020004" pitchFamily="2" charset="77"/>
                <a:hlinkClick r:id="rId3"/>
              </a:rPr>
              <a:t>info@lutech.it</a:t>
            </a:r>
            <a:endParaRPr lang="it-IT" sz="1000">
              <a:solidFill>
                <a:schemeClr val="bg1"/>
              </a:solidFill>
              <a:latin typeface="Montserrat" panose="02000505000000020004" pitchFamily="2" charset="77"/>
            </a:endParaRPr>
          </a:p>
          <a:p>
            <a:pPr marL="0" marR="0" lvl="0" indent="0" algn="l" defTabSz="914400" rtl="0" eaLnBrk="1" fontAlgn="auto" latinLnBrk="0" hangingPunct="1">
              <a:lnSpc>
                <a:spcPts val="1400"/>
              </a:lnSpc>
              <a:spcBef>
                <a:spcPts val="0"/>
              </a:spcBef>
              <a:spcAft>
                <a:spcPts val="0"/>
              </a:spcAft>
              <a:buClrTx/>
              <a:buSzTx/>
              <a:buFontTx/>
              <a:buNone/>
              <a:tabLst/>
              <a:defRPr/>
            </a:pPr>
            <a:r>
              <a:rPr lang="it-IT" sz="1000" b="1">
                <a:solidFill>
                  <a:schemeClr val="bg1"/>
                </a:solidFill>
                <a:latin typeface="Montserrat" panose="02000505000000020004" pitchFamily="2" charset="77"/>
              </a:rPr>
              <a:t>Sede Roma</a:t>
            </a:r>
          </a:p>
          <a:p>
            <a:pPr>
              <a:lnSpc>
                <a:spcPts val="1400"/>
              </a:lnSpc>
            </a:pPr>
            <a:r>
              <a:rPr lang="it-IT" sz="1000">
                <a:solidFill>
                  <a:schemeClr val="bg1"/>
                </a:solidFill>
                <a:latin typeface="Montserrat" panose="02000505000000020004" pitchFamily="2" charset="77"/>
              </a:rPr>
              <a:t>Via Via Giuseppe </a:t>
            </a:r>
            <a:r>
              <a:rPr lang="it-IT" sz="1000" err="1">
                <a:solidFill>
                  <a:schemeClr val="bg1"/>
                </a:solidFill>
                <a:latin typeface="Montserrat" panose="02000505000000020004" pitchFamily="2" charset="77"/>
              </a:rPr>
              <a:t>Grezar</a:t>
            </a:r>
            <a:r>
              <a:rPr lang="it-IT" sz="1000">
                <a:solidFill>
                  <a:schemeClr val="bg1"/>
                </a:solidFill>
                <a:latin typeface="Montserrat" panose="02000505000000020004" pitchFamily="2" charset="77"/>
              </a:rPr>
              <a:t>, 34</a:t>
            </a:r>
          </a:p>
          <a:p>
            <a:pPr>
              <a:lnSpc>
                <a:spcPts val="1400"/>
              </a:lnSpc>
            </a:pPr>
            <a:r>
              <a:rPr lang="it-IT" sz="1000">
                <a:solidFill>
                  <a:schemeClr val="bg1"/>
                </a:solidFill>
                <a:latin typeface="Montserrat" panose="02000505000000020004" pitchFamily="2" charset="77"/>
              </a:rPr>
              <a:t>00142 Roma (RM)</a:t>
            </a:r>
          </a:p>
          <a:p>
            <a:pPr>
              <a:lnSpc>
                <a:spcPts val="1400"/>
              </a:lnSpc>
            </a:pPr>
            <a:br>
              <a:rPr lang="it-IT" sz="1000">
                <a:solidFill>
                  <a:schemeClr val="bg1"/>
                </a:solidFill>
                <a:latin typeface="Montserrat" panose="02000505000000020004" pitchFamily="2" charset="77"/>
              </a:rPr>
            </a:br>
            <a:endParaRPr lang="it-IT" sz="1000">
              <a:solidFill>
                <a:schemeClr val="bg1"/>
              </a:solidFill>
              <a:latin typeface="Montserrat" panose="02000505000000020004" pitchFamily="2" charset="77"/>
            </a:endParaRPr>
          </a:p>
          <a:p>
            <a:pPr>
              <a:lnSpc>
                <a:spcPts val="1400"/>
              </a:lnSpc>
            </a:pPr>
            <a:r>
              <a:rPr lang="it-IT" sz="1000" b="1">
                <a:solidFill>
                  <a:schemeClr val="bg1"/>
                </a:solidFill>
                <a:latin typeface="Montserrat" panose="02000505000000020004" pitchFamily="2" charset="77"/>
              </a:rPr>
              <a:t>Sede Legale</a:t>
            </a:r>
          </a:p>
          <a:p>
            <a:pPr>
              <a:lnSpc>
                <a:spcPts val="1400"/>
              </a:lnSpc>
            </a:pPr>
            <a:r>
              <a:rPr lang="it-IT" sz="1000">
                <a:solidFill>
                  <a:schemeClr val="bg1"/>
                </a:solidFill>
                <a:latin typeface="Montserrat" panose="00000500000000000000" pitchFamily="2" charset="0"/>
              </a:rPr>
              <a:t>Via Dante, 14</a:t>
            </a:r>
          </a:p>
          <a:p>
            <a:pPr>
              <a:lnSpc>
                <a:spcPts val="1400"/>
              </a:lnSpc>
            </a:pPr>
            <a:r>
              <a:rPr lang="it-IT" sz="1000">
                <a:solidFill>
                  <a:schemeClr val="bg1"/>
                </a:solidFill>
                <a:latin typeface="Montserrat" panose="00000500000000000000" pitchFamily="2" charset="0"/>
              </a:rPr>
              <a:t>20121 Milano (MI)</a:t>
            </a:r>
          </a:p>
        </p:txBody>
      </p:sp>
      <p:sp>
        <p:nvSpPr>
          <p:cNvPr id="3" name="Rettangolo 2"/>
          <p:cNvSpPr/>
          <p:nvPr userDrawn="1"/>
        </p:nvSpPr>
        <p:spPr>
          <a:xfrm>
            <a:off x="867601" y="5734076"/>
            <a:ext cx="2153154" cy="271869"/>
          </a:xfrm>
          <a:prstGeom prst="rect">
            <a:avLst/>
          </a:prstGeom>
        </p:spPr>
        <p:txBody>
          <a:bodyPr wrap="none">
            <a:spAutoFit/>
          </a:bodyPr>
          <a:lstStyle/>
          <a:p>
            <a:pPr>
              <a:lnSpc>
                <a:spcPts val="1400"/>
              </a:lnSpc>
            </a:pPr>
            <a:r>
              <a:rPr lang="it-IT" sz="1400" b="1" spc="100" baseline="0">
                <a:solidFill>
                  <a:schemeClr val="bg1"/>
                </a:solidFill>
                <a:latin typeface="Montserrat" panose="02000505000000020004" pitchFamily="2" charset="77"/>
              </a:rPr>
              <a:t>www.lutech.group</a:t>
            </a:r>
          </a:p>
        </p:txBody>
      </p:sp>
      <p:pic>
        <p:nvPicPr>
          <p:cNvPr id="11" name="Segnaposto contenuto 3">
            <a:extLst>
              <a:ext uri="{FF2B5EF4-FFF2-40B4-BE49-F238E27FC236}">
                <a16:creationId xmlns:a16="http://schemas.microsoft.com/office/drawing/2014/main" id="{6AC14AA1-C13F-CECA-CAAA-EA463E3DE694}"/>
              </a:ext>
            </a:extLst>
          </p:cNvPr>
          <p:cNvPicPr>
            <a:picLocks noChangeAspect="1"/>
          </p:cNvPicPr>
          <p:nvPr userDrawn="1"/>
        </p:nvPicPr>
        <p:blipFill>
          <a:blip r:embed="rId4"/>
          <a:stretch>
            <a:fillRect/>
          </a:stretch>
        </p:blipFill>
        <p:spPr>
          <a:xfrm>
            <a:off x="942262" y="800099"/>
            <a:ext cx="3664087" cy="888208"/>
          </a:xfrm>
          <a:prstGeom prst="rect">
            <a:avLst/>
          </a:prstGeom>
        </p:spPr>
      </p:pic>
      <p:pic>
        <p:nvPicPr>
          <p:cNvPr id="7" name="Immagine 6">
            <a:extLst>
              <a:ext uri="{FF2B5EF4-FFF2-40B4-BE49-F238E27FC236}">
                <a16:creationId xmlns:a16="http://schemas.microsoft.com/office/drawing/2014/main" id="{B425F03F-281E-016D-9A9B-93FB1450DD0C}"/>
              </a:ext>
            </a:extLst>
          </p:cNvPr>
          <p:cNvPicPr>
            <a:picLocks noChangeAspect="1"/>
          </p:cNvPicPr>
          <p:nvPr userDrawn="1"/>
        </p:nvPicPr>
        <p:blipFill rotWithShape="1">
          <a:blip r:embed="rId5" cstate="email">
            <a:alphaModFix amt="20000"/>
            <a:extLst>
              <a:ext uri="{28A0092B-C50C-407E-A947-70E740481C1C}">
                <a14:useLocalDpi xmlns:a14="http://schemas.microsoft.com/office/drawing/2010/main" val="0"/>
              </a:ext>
            </a:extLst>
          </a:blip>
          <a:srcRect r="4667"/>
          <a:stretch/>
        </p:blipFill>
        <p:spPr>
          <a:xfrm>
            <a:off x="4479761" y="1099196"/>
            <a:ext cx="7712240" cy="4994554"/>
          </a:xfrm>
          <a:prstGeom prst="rect">
            <a:avLst/>
          </a:prstGeom>
        </p:spPr>
      </p:pic>
    </p:spTree>
    <p:extLst>
      <p:ext uri="{BB962C8B-B14F-4D97-AF65-F5344CB8AC3E}">
        <p14:creationId xmlns:p14="http://schemas.microsoft.com/office/powerpoint/2010/main" val="2161910811"/>
      </p:ext>
    </p:extLst>
  </p:cSld>
  <p:clrMapOvr>
    <a:masterClrMapping/>
  </p:clrMapOvr>
  <p:extLst>
    <p:ext uri="{DCECCB84-F9BA-43D5-87BE-67443E8EF086}">
      <p15:sldGuideLst xmlns:p15="http://schemas.microsoft.com/office/powerpoint/2012/main">
        <p15:guide id="4" orient="horz" pos="300">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esto">
    <p:spTree>
      <p:nvGrpSpPr>
        <p:cNvPr id="1" name=""/>
        <p:cNvGrpSpPr/>
        <p:nvPr/>
      </p:nvGrpSpPr>
      <p:grpSpPr>
        <a:xfrm>
          <a:off x="0" y="0"/>
          <a:ext cx="0" cy="0"/>
          <a:chOff x="0" y="0"/>
          <a:chExt cx="0" cy="0"/>
        </a:xfrm>
      </p:grpSpPr>
      <p:sp>
        <p:nvSpPr>
          <p:cNvPr id="6" name="Segnaposto numero diapositiva 21">
            <a:extLst>
              <a:ext uri="{FF2B5EF4-FFF2-40B4-BE49-F238E27FC236}">
                <a16:creationId xmlns:a16="http://schemas.microsoft.com/office/drawing/2014/main" id="{469B3EAD-2340-2945-A2FA-32F9216418F8}"/>
              </a:ext>
            </a:extLst>
          </p:cNvPr>
          <p:cNvSpPr txBox="1">
            <a:spLocks/>
          </p:cNvSpPr>
          <p:nvPr userDrawn="1"/>
        </p:nvSpPr>
        <p:spPr>
          <a:xfrm>
            <a:off x="519238" y="6387596"/>
            <a:ext cx="246613" cy="123111"/>
          </a:xfrm>
          <a:prstGeom prst="rect">
            <a:avLst/>
          </a:prstGeom>
        </p:spPr>
        <p:txBody>
          <a:bodyPr lIns="0" tIns="0" rIns="0" bIns="0"/>
          <a:lstStyle>
            <a:defPPr>
              <a:defRPr lang="it-IT"/>
            </a:defPPr>
            <a:lvl1pPr marL="0" algn="l" defTabSz="914400" rtl="0" eaLnBrk="1" latinLnBrk="0" hangingPunct="1">
              <a:defRPr sz="800" kern="1200">
                <a:solidFill>
                  <a:schemeClr val="tx2"/>
                </a:solidFill>
                <a:latin typeface="Montserrat" panose="02000505000000020004"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9E52D6-81D6-8342-82E6-28E3A22B7A87}" type="slidenum">
              <a:rPr lang="it-IT" smtClean="0"/>
              <a:pPr/>
              <a:t>‹N›</a:t>
            </a:fld>
            <a:endParaRPr lang="it-IT"/>
          </a:p>
        </p:txBody>
      </p:sp>
      <p:sp>
        <p:nvSpPr>
          <p:cNvPr id="8" name="Titolo 1">
            <a:extLst>
              <a:ext uri="{FF2B5EF4-FFF2-40B4-BE49-F238E27FC236}">
                <a16:creationId xmlns:a16="http://schemas.microsoft.com/office/drawing/2014/main" id="{CAA80A8B-259B-C148-AAB7-3FEA8283A185}"/>
              </a:ext>
            </a:extLst>
          </p:cNvPr>
          <p:cNvSpPr>
            <a:spLocks noGrp="1"/>
          </p:cNvSpPr>
          <p:nvPr>
            <p:ph type="title"/>
          </p:nvPr>
        </p:nvSpPr>
        <p:spPr>
          <a:xfrm>
            <a:off x="595223" y="519613"/>
            <a:ext cx="11080839" cy="486000"/>
          </a:xfrm>
        </p:spPr>
        <p:txBody>
          <a:bodyPr anchor="t" anchorCtr="0">
            <a:noAutofit/>
          </a:bodyPr>
          <a:lstStyle>
            <a:lvl1pPr>
              <a:defRPr lang="it-IT" dirty="0"/>
            </a:lvl1pPr>
          </a:lstStyle>
          <a:p>
            <a:endParaRPr lang="it-IT"/>
          </a:p>
        </p:txBody>
      </p:sp>
      <p:sp>
        <p:nvSpPr>
          <p:cNvPr id="13" name="Segnaposto testo 12">
            <a:extLst>
              <a:ext uri="{FF2B5EF4-FFF2-40B4-BE49-F238E27FC236}">
                <a16:creationId xmlns:a16="http://schemas.microsoft.com/office/drawing/2014/main" id="{97761A0F-65B6-3426-3863-17E52013DDB7}"/>
              </a:ext>
            </a:extLst>
          </p:cNvPr>
          <p:cNvSpPr>
            <a:spLocks noGrp="1"/>
          </p:cNvSpPr>
          <p:nvPr>
            <p:ph type="body" sz="quarter" idx="11" hasCustomPrompt="1"/>
          </p:nvPr>
        </p:nvSpPr>
        <p:spPr>
          <a:xfrm>
            <a:off x="595223" y="198164"/>
            <a:ext cx="11080840" cy="288925"/>
          </a:xfrm>
        </p:spPr>
        <p:txBody>
          <a:bodyPr/>
          <a:lstStyle>
            <a:lvl1pPr>
              <a:defRPr>
                <a:solidFill>
                  <a:srgbClr val="C00036"/>
                </a:solidFill>
                <a:latin typeface="Montserrat SemiBold" panose="00000700000000000000" pitchFamily="50" charset="0"/>
              </a:defRPr>
            </a:lvl1pPr>
          </a:lstStyle>
          <a:p>
            <a:pPr lvl="0"/>
            <a:r>
              <a:rPr lang="it-IT"/>
              <a:t>TITOLO OCCHIELLO (PER TITOLI LUNGHI O SEZIONE)</a:t>
            </a:r>
          </a:p>
        </p:txBody>
      </p:sp>
      <p:sp>
        <p:nvSpPr>
          <p:cNvPr id="7" name="Content Placeholder 9">
            <a:extLst>
              <a:ext uri="{FF2B5EF4-FFF2-40B4-BE49-F238E27FC236}">
                <a16:creationId xmlns:a16="http://schemas.microsoft.com/office/drawing/2014/main" id="{58ACD4FB-F2D5-A3CB-C6C1-7655B4DA57CD}"/>
              </a:ext>
            </a:extLst>
          </p:cNvPr>
          <p:cNvSpPr>
            <a:spLocks noGrp="1"/>
          </p:cNvSpPr>
          <p:nvPr>
            <p:ph sz="quarter" idx="10" hasCustomPrompt="1"/>
          </p:nvPr>
        </p:nvSpPr>
        <p:spPr>
          <a:xfrm>
            <a:off x="612474" y="1304925"/>
            <a:ext cx="11063589" cy="4752975"/>
          </a:xfrm>
        </p:spPr>
        <p:txBody>
          <a:bodyPr lIns="0" tIns="0" rIns="0" bIns="0" spcCol="360000"/>
          <a:lstStyle>
            <a:lvl1pPr>
              <a:defRPr/>
            </a:lvl1pPr>
          </a:lstStyle>
          <a:p>
            <a:pPr lvl="0"/>
            <a:r>
              <a:rPr lang="en-US"/>
              <a:t>Fare </a:t>
            </a:r>
            <a:r>
              <a:rPr lang="en-US" err="1"/>
              <a:t>clic</a:t>
            </a:r>
            <a:r>
              <a:rPr lang="en-US"/>
              <a:t> per </a:t>
            </a:r>
            <a:r>
              <a:rPr lang="en-US" err="1"/>
              <a:t>inserire</a:t>
            </a:r>
            <a:r>
              <a:rPr lang="en-US"/>
              <a:t> </a:t>
            </a:r>
            <a:r>
              <a:rPr lang="en-US" err="1"/>
              <a:t>testo</a:t>
            </a:r>
            <a:endParaRPr lang="it-IT"/>
          </a:p>
        </p:txBody>
      </p:sp>
    </p:spTree>
    <p:extLst>
      <p:ext uri="{BB962C8B-B14F-4D97-AF65-F5344CB8AC3E}">
        <p14:creationId xmlns:p14="http://schemas.microsoft.com/office/powerpoint/2010/main" val="661931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8_Testo">
    <p:spTree>
      <p:nvGrpSpPr>
        <p:cNvPr id="1" name=""/>
        <p:cNvGrpSpPr/>
        <p:nvPr/>
      </p:nvGrpSpPr>
      <p:grpSpPr>
        <a:xfrm>
          <a:off x="0" y="0"/>
          <a:ext cx="0" cy="0"/>
          <a:chOff x="0" y="0"/>
          <a:chExt cx="0" cy="0"/>
        </a:xfrm>
      </p:grpSpPr>
      <p:sp>
        <p:nvSpPr>
          <p:cNvPr id="6" name="Segnaposto numero diapositiva 21">
            <a:extLst>
              <a:ext uri="{FF2B5EF4-FFF2-40B4-BE49-F238E27FC236}">
                <a16:creationId xmlns:a16="http://schemas.microsoft.com/office/drawing/2014/main" id="{469B3EAD-2340-2945-A2FA-32F9216418F8}"/>
              </a:ext>
            </a:extLst>
          </p:cNvPr>
          <p:cNvSpPr txBox="1">
            <a:spLocks/>
          </p:cNvSpPr>
          <p:nvPr userDrawn="1"/>
        </p:nvSpPr>
        <p:spPr>
          <a:xfrm>
            <a:off x="519238" y="6387596"/>
            <a:ext cx="246613" cy="123111"/>
          </a:xfrm>
          <a:prstGeom prst="rect">
            <a:avLst/>
          </a:prstGeom>
        </p:spPr>
        <p:txBody>
          <a:bodyPr lIns="0" tIns="0" rIns="0" bIns="0"/>
          <a:lstStyle>
            <a:defPPr>
              <a:defRPr lang="it-IT"/>
            </a:defPPr>
            <a:lvl1pPr marL="0" algn="l" defTabSz="914400" rtl="0" eaLnBrk="1" latinLnBrk="0" hangingPunct="1">
              <a:defRPr sz="800" kern="1200">
                <a:solidFill>
                  <a:schemeClr val="tx2"/>
                </a:solidFill>
                <a:latin typeface="Montserrat" panose="02000505000000020004"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9E52D6-81D6-8342-82E6-28E3A22B7A87}" type="slidenum">
              <a:rPr lang="it-IT" smtClean="0"/>
              <a:pPr/>
              <a:t>‹N›</a:t>
            </a:fld>
            <a:endParaRPr lang="it-IT"/>
          </a:p>
        </p:txBody>
      </p:sp>
      <p:sp>
        <p:nvSpPr>
          <p:cNvPr id="8" name="Titolo 1">
            <a:extLst>
              <a:ext uri="{FF2B5EF4-FFF2-40B4-BE49-F238E27FC236}">
                <a16:creationId xmlns:a16="http://schemas.microsoft.com/office/drawing/2014/main" id="{CAA80A8B-259B-C148-AAB7-3FEA8283A185}"/>
              </a:ext>
            </a:extLst>
          </p:cNvPr>
          <p:cNvSpPr>
            <a:spLocks noGrp="1"/>
          </p:cNvSpPr>
          <p:nvPr>
            <p:ph type="title"/>
          </p:nvPr>
        </p:nvSpPr>
        <p:spPr>
          <a:xfrm>
            <a:off x="595223" y="519613"/>
            <a:ext cx="11080839" cy="486000"/>
          </a:xfrm>
        </p:spPr>
        <p:txBody>
          <a:bodyPr anchor="t" anchorCtr="0">
            <a:noAutofit/>
          </a:bodyPr>
          <a:lstStyle>
            <a:lvl1pPr>
              <a:defRPr lang="it-IT" dirty="0"/>
            </a:lvl1pPr>
          </a:lstStyle>
          <a:p>
            <a:endParaRPr lang="it-IT"/>
          </a:p>
        </p:txBody>
      </p:sp>
      <p:sp>
        <p:nvSpPr>
          <p:cNvPr id="13" name="Segnaposto testo 12">
            <a:extLst>
              <a:ext uri="{FF2B5EF4-FFF2-40B4-BE49-F238E27FC236}">
                <a16:creationId xmlns:a16="http://schemas.microsoft.com/office/drawing/2014/main" id="{97761A0F-65B6-3426-3863-17E52013DDB7}"/>
              </a:ext>
            </a:extLst>
          </p:cNvPr>
          <p:cNvSpPr>
            <a:spLocks noGrp="1"/>
          </p:cNvSpPr>
          <p:nvPr>
            <p:ph type="body" sz="quarter" idx="11" hasCustomPrompt="1"/>
          </p:nvPr>
        </p:nvSpPr>
        <p:spPr>
          <a:xfrm>
            <a:off x="595223" y="995615"/>
            <a:ext cx="11080840" cy="288925"/>
          </a:xfrm>
        </p:spPr>
        <p:txBody>
          <a:bodyPr/>
          <a:lstStyle>
            <a:lvl1pPr>
              <a:defRPr>
                <a:solidFill>
                  <a:srgbClr val="C00036"/>
                </a:solidFill>
                <a:latin typeface="Montserrat SemiBold" panose="00000700000000000000" pitchFamily="50" charset="0"/>
              </a:defRPr>
            </a:lvl1pPr>
          </a:lstStyle>
          <a:p>
            <a:pPr lvl="0"/>
            <a:r>
              <a:rPr lang="it-IT"/>
              <a:t>TITOLO OCCHIELLO (PER TITOLI LUNGHI O SEZIONE)</a:t>
            </a:r>
          </a:p>
        </p:txBody>
      </p:sp>
      <p:sp>
        <p:nvSpPr>
          <p:cNvPr id="7" name="Content Placeholder 9">
            <a:extLst>
              <a:ext uri="{FF2B5EF4-FFF2-40B4-BE49-F238E27FC236}">
                <a16:creationId xmlns:a16="http://schemas.microsoft.com/office/drawing/2014/main" id="{58ACD4FB-F2D5-A3CB-C6C1-7655B4DA57CD}"/>
              </a:ext>
            </a:extLst>
          </p:cNvPr>
          <p:cNvSpPr>
            <a:spLocks noGrp="1"/>
          </p:cNvSpPr>
          <p:nvPr>
            <p:ph sz="quarter" idx="10" hasCustomPrompt="1"/>
          </p:nvPr>
        </p:nvSpPr>
        <p:spPr>
          <a:xfrm>
            <a:off x="612474" y="1481615"/>
            <a:ext cx="11063589" cy="4576285"/>
          </a:xfrm>
        </p:spPr>
        <p:txBody>
          <a:bodyPr lIns="0" tIns="0" rIns="0" bIns="0" spcCol="360000"/>
          <a:lstStyle>
            <a:lvl1pPr>
              <a:defRPr/>
            </a:lvl1pPr>
          </a:lstStyle>
          <a:p>
            <a:pPr lvl="0"/>
            <a:r>
              <a:rPr lang="en-US"/>
              <a:t>Fare </a:t>
            </a:r>
            <a:r>
              <a:rPr lang="en-US" err="1"/>
              <a:t>clic</a:t>
            </a:r>
            <a:r>
              <a:rPr lang="en-US"/>
              <a:t> per </a:t>
            </a:r>
            <a:r>
              <a:rPr lang="en-US" err="1"/>
              <a:t>inserire</a:t>
            </a:r>
            <a:r>
              <a:rPr lang="en-US"/>
              <a:t> </a:t>
            </a:r>
            <a:r>
              <a:rPr lang="en-US" err="1"/>
              <a:t>testo</a:t>
            </a:r>
            <a:endParaRPr lang="it-IT"/>
          </a:p>
        </p:txBody>
      </p:sp>
    </p:spTree>
    <p:extLst>
      <p:ext uri="{BB962C8B-B14F-4D97-AF65-F5344CB8AC3E}">
        <p14:creationId xmlns:p14="http://schemas.microsoft.com/office/powerpoint/2010/main" val="1559270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Testo">
    <p:spTree>
      <p:nvGrpSpPr>
        <p:cNvPr id="1" name=""/>
        <p:cNvGrpSpPr/>
        <p:nvPr/>
      </p:nvGrpSpPr>
      <p:grpSpPr>
        <a:xfrm>
          <a:off x="0" y="0"/>
          <a:ext cx="0" cy="0"/>
          <a:chOff x="0" y="0"/>
          <a:chExt cx="0" cy="0"/>
        </a:xfrm>
      </p:grpSpPr>
      <p:sp>
        <p:nvSpPr>
          <p:cNvPr id="6" name="Segnaposto numero diapositiva 21">
            <a:extLst>
              <a:ext uri="{FF2B5EF4-FFF2-40B4-BE49-F238E27FC236}">
                <a16:creationId xmlns:a16="http://schemas.microsoft.com/office/drawing/2014/main" id="{469B3EAD-2340-2945-A2FA-32F9216418F8}"/>
              </a:ext>
            </a:extLst>
          </p:cNvPr>
          <p:cNvSpPr txBox="1">
            <a:spLocks/>
          </p:cNvSpPr>
          <p:nvPr userDrawn="1"/>
        </p:nvSpPr>
        <p:spPr>
          <a:xfrm>
            <a:off x="519238" y="6387596"/>
            <a:ext cx="246613" cy="123111"/>
          </a:xfrm>
          <a:prstGeom prst="rect">
            <a:avLst/>
          </a:prstGeom>
        </p:spPr>
        <p:txBody>
          <a:bodyPr lIns="0" tIns="0" rIns="0" bIns="0"/>
          <a:lstStyle>
            <a:defPPr>
              <a:defRPr lang="it-IT"/>
            </a:defPPr>
            <a:lvl1pPr marL="0" algn="l" defTabSz="914400" rtl="0" eaLnBrk="1" latinLnBrk="0" hangingPunct="1">
              <a:defRPr sz="800" kern="1200">
                <a:solidFill>
                  <a:schemeClr val="tx2"/>
                </a:solidFill>
                <a:latin typeface="Montserrat" panose="02000505000000020004"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9E52D6-81D6-8342-82E6-28E3A22B7A87}" type="slidenum">
              <a:rPr lang="it-IT" smtClean="0"/>
              <a:pPr/>
              <a:t>‹N›</a:t>
            </a:fld>
            <a:endParaRPr lang="it-IT"/>
          </a:p>
        </p:txBody>
      </p:sp>
      <p:sp>
        <p:nvSpPr>
          <p:cNvPr id="8" name="Titolo 1">
            <a:extLst>
              <a:ext uri="{FF2B5EF4-FFF2-40B4-BE49-F238E27FC236}">
                <a16:creationId xmlns:a16="http://schemas.microsoft.com/office/drawing/2014/main" id="{CAA80A8B-259B-C148-AAB7-3FEA8283A185}"/>
              </a:ext>
            </a:extLst>
          </p:cNvPr>
          <p:cNvSpPr>
            <a:spLocks noGrp="1"/>
          </p:cNvSpPr>
          <p:nvPr>
            <p:ph type="title"/>
          </p:nvPr>
        </p:nvSpPr>
        <p:spPr>
          <a:xfrm>
            <a:off x="595223" y="519613"/>
            <a:ext cx="11080839" cy="486000"/>
          </a:xfrm>
        </p:spPr>
        <p:txBody>
          <a:bodyPr anchor="t" anchorCtr="0">
            <a:noAutofit/>
          </a:bodyPr>
          <a:lstStyle>
            <a:lvl1pPr>
              <a:defRPr lang="it-IT" dirty="0"/>
            </a:lvl1pPr>
          </a:lstStyle>
          <a:p>
            <a:endParaRPr lang="it-IT"/>
          </a:p>
        </p:txBody>
      </p:sp>
      <p:sp>
        <p:nvSpPr>
          <p:cNvPr id="7" name="Content Placeholder 9">
            <a:extLst>
              <a:ext uri="{FF2B5EF4-FFF2-40B4-BE49-F238E27FC236}">
                <a16:creationId xmlns:a16="http://schemas.microsoft.com/office/drawing/2014/main" id="{58ACD4FB-F2D5-A3CB-C6C1-7655B4DA57CD}"/>
              </a:ext>
            </a:extLst>
          </p:cNvPr>
          <p:cNvSpPr>
            <a:spLocks noGrp="1"/>
          </p:cNvSpPr>
          <p:nvPr>
            <p:ph sz="quarter" idx="10" hasCustomPrompt="1"/>
          </p:nvPr>
        </p:nvSpPr>
        <p:spPr>
          <a:xfrm>
            <a:off x="612474" y="1304925"/>
            <a:ext cx="11063589" cy="4752975"/>
          </a:xfrm>
        </p:spPr>
        <p:txBody>
          <a:bodyPr lIns="0" tIns="0" rIns="0" bIns="0" spcCol="360000"/>
          <a:lstStyle>
            <a:lvl1pPr>
              <a:defRPr/>
            </a:lvl1pPr>
          </a:lstStyle>
          <a:p>
            <a:pPr lvl="0"/>
            <a:r>
              <a:rPr lang="en-US"/>
              <a:t>Fare </a:t>
            </a:r>
            <a:r>
              <a:rPr lang="en-US" err="1"/>
              <a:t>clic</a:t>
            </a:r>
            <a:r>
              <a:rPr lang="en-US"/>
              <a:t> per </a:t>
            </a:r>
            <a:r>
              <a:rPr lang="en-US" err="1"/>
              <a:t>inserire</a:t>
            </a:r>
            <a:r>
              <a:rPr lang="en-US"/>
              <a:t> </a:t>
            </a:r>
            <a:r>
              <a:rPr lang="en-US" err="1"/>
              <a:t>testo</a:t>
            </a:r>
            <a:endParaRPr lang="it-IT"/>
          </a:p>
        </p:txBody>
      </p:sp>
    </p:spTree>
    <p:extLst>
      <p:ext uri="{BB962C8B-B14F-4D97-AF65-F5344CB8AC3E}">
        <p14:creationId xmlns:p14="http://schemas.microsoft.com/office/powerpoint/2010/main" val="2211807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esto">
    <p:spTree>
      <p:nvGrpSpPr>
        <p:cNvPr id="1" name=""/>
        <p:cNvGrpSpPr/>
        <p:nvPr/>
      </p:nvGrpSpPr>
      <p:grpSpPr>
        <a:xfrm>
          <a:off x="0" y="0"/>
          <a:ext cx="0" cy="0"/>
          <a:chOff x="0" y="0"/>
          <a:chExt cx="0" cy="0"/>
        </a:xfrm>
      </p:grpSpPr>
      <p:sp>
        <p:nvSpPr>
          <p:cNvPr id="6" name="Segnaposto numero diapositiva 21">
            <a:extLst>
              <a:ext uri="{FF2B5EF4-FFF2-40B4-BE49-F238E27FC236}">
                <a16:creationId xmlns:a16="http://schemas.microsoft.com/office/drawing/2014/main" id="{469B3EAD-2340-2945-A2FA-32F9216418F8}"/>
              </a:ext>
            </a:extLst>
          </p:cNvPr>
          <p:cNvSpPr txBox="1">
            <a:spLocks/>
          </p:cNvSpPr>
          <p:nvPr userDrawn="1"/>
        </p:nvSpPr>
        <p:spPr>
          <a:xfrm>
            <a:off x="519238" y="6387596"/>
            <a:ext cx="246613" cy="123111"/>
          </a:xfrm>
          <a:prstGeom prst="rect">
            <a:avLst/>
          </a:prstGeom>
        </p:spPr>
        <p:txBody>
          <a:bodyPr lIns="0" tIns="0" rIns="0" bIns="0"/>
          <a:lstStyle>
            <a:defPPr>
              <a:defRPr lang="it-IT"/>
            </a:defPPr>
            <a:lvl1pPr marL="0" algn="l" defTabSz="914400" rtl="0" eaLnBrk="1" latinLnBrk="0" hangingPunct="1">
              <a:defRPr sz="800" kern="1200">
                <a:solidFill>
                  <a:schemeClr val="tx2"/>
                </a:solidFill>
                <a:latin typeface="Montserrat" panose="02000505000000020004"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9E52D6-81D6-8342-82E6-28E3A22B7A87}" type="slidenum">
              <a:rPr lang="it-IT" smtClean="0"/>
              <a:pPr/>
              <a:t>‹N›</a:t>
            </a:fld>
            <a:endParaRPr lang="it-IT"/>
          </a:p>
        </p:txBody>
      </p:sp>
      <p:sp>
        <p:nvSpPr>
          <p:cNvPr id="9" name="Titolo 1">
            <a:extLst>
              <a:ext uri="{FF2B5EF4-FFF2-40B4-BE49-F238E27FC236}">
                <a16:creationId xmlns:a16="http://schemas.microsoft.com/office/drawing/2014/main" id="{DEDE3FEE-7816-AD3C-BA6A-CDB50310C6D8}"/>
              </a:ext>
            </a:extLst>
          </p:cNvPr>
          <p:cNvSpPr>
            <a:spLocks noGrp="1"/>
          </p:cNvSpPr>
          <p:nvPr>
            <p:ph type="title"/>
          </p:nvPr>
        </p:nvSpPr>
        <p:spPr>
          <a:xfrm>
            <a:off x="595223" y="519613"/>
            <a:ext cx="11080839" cy="486000"/>
          </a:xfrm>
        </p:spPr>
        <p:txBody>
          <a:bodyPr anchor="t" anchorCtr="0">
            <a:noAutofit/>
          </a:bodyPr>
          <a:lstStyle>
            <a:lvl1pPr>
              <a:defRPr sz="3200" b="0" cap="none" spc="-150" baseline="0">
                <a:latin typeface="Montserrat ExtraBold" panose="00000900000000000000" pitchFamily="50" charset="0"/>
              </a:defRPr>
            </a:lvl1pPr>
          </a:lstStyle>
          <a:p>
            <a:endParaRPr lang="it-IT"/>
          </a:p>
        </p:txBody>
      </p:sp>
      <p:sp>
        <p:nvSpPr>
          <p:cNvPr id="7" name="Content Placeholder 9">
            <a:extLst>
              <a:ext uri="{FF2B5EF4-FFF2-40B4-BE49-F238E27FC236}">
                <a16:creationId xmlns:a16="http://schemas.microsoft.com/office/drawing/2014/main" id="{65E4368A-C51E-2EE6-FE10-BB323F3AD58F}"/>
              </a:ext>
            </a:extLst>
          </p:cNvPr>
          <p:cNvSpPr>
            <a:spLocks noGrp="1"/>
          </p:cNvSpPr>
          <p:nvPr>
            <p:ph sz="quarter" idx="10" hasCustomPrompt="1"/>
          </p:nvPr>
        </p:nvSpPr>
        <p:spPr>
          <a:xfrm>
            <a:off x="612474" y="1304925"/>
            <a:ext cx="11063589" cy="4752975"/>
          </a:xfrm>
        </p:spPr>
        <p:txBody>
          <a:bodyPr lIns="0" tIns="0" rIns="0" bIns="0" spcCol="360000"/>
          <a:lstStyle>
            <a:lvl1pPr>
              <a:defRPr/>
            </a:lvl1pPr>
          </a:lstStyle>
          <a:p>
            <a:pPr lvl="0"/>
            <a:r>
              <a:rPr lang="en-US"/>
              <a:t>Fare </a:t>
            </a:r>
            <a:r>
              <a:rPr lang="en-US" err="1"/>
              <a:t>clic</a:t>
            </a:r>
            <a:r>
              <a:rPr lang="en-US"/>
              <a:t> per </a:t>
            </a:r>
            <a:r>
              <a:rPr lang="en-US" err="1"/>
              <a:t>inserire</a:t>
            </a:r>
            <a:r>
              <a:rPr lang="en-US"/>
              <a:t> </a:t>
            </a:r>
            <a:r>
              <a:rPr lang="en-US" err="1"/>
              <a:t>testo</a:t>
            </a:r>
            <a:endParaRPr lang="it-IT"/>
          </a:p>
        </p:txBody>
      </p:sp>
      <p:sp>
        <p:nvSpPr>
          <p:cNvPr id="8" name="Segnaposto testo 12">
            <a:extLst>
              <a:ext uri="{FF2B5EF4-FFF2-40B4-BE49-F238E27FC236}">
                <a16:creationId xmlns:a16="http://schemas.microsoft.com/office/drawing/2014/main" id="{C19796BC-A15B-B9E0-EB55-43171609EB24}"/>
              </a:ext>
            </a:extLst>
          </p:cNvPr>
          <p:cNvSpPr>
            <a:spLocks noGrp="1"/>
          </p:cNvSpPr>
          <p:nvPr>
            <p:ph type="body" sz="quarter" idx="11" hasCustomPrompt="1"/>
          </p:nvPr>
        </p:nvSpPr>
        <p:spPr>
          <a:xfrm>
            <a:off x="595223" y="198164"/>
            <a:ext cx="11080840" cy="288925"/>
          </a:xfrm>
        </p:spPr>
        <p:txBody>
          <a:bodyPr/>
          <a:lstStyle>
            <a:lvl1pPr>
              <a:defRPr>
                <a:solidFill>
                  <a:srgbClr val="C00036"/>
                </a:solidFill>
                <a:latin typeface="Montserrat SemiBold" panose="00000700000000000000" pitchFamily="50" charset="0"/>
              </a:defRPr>
            </a:lvl1pPr>
          </a:lstStyle>
          <a:p>
            <a:pPr lvl="0"/>
            <a:r>
              <a:rPr lang="it-IT"/>
              <a:t>TITOLO OCCHIELLO (PER TITOLI LUNGHI O SEZIONE)</a:t>
            </a:r>
          </a:p>
        </p:txBody>
      </p:sp>
    </p:spTree>
    <p:extLst>
      <p:ext uri="{BB962C8B-B14F-4D97-AF65-F5344CB8AC3E}">
        <p14:creationId xmlns:p14="http://schemas.microsoft.com/office/powerpoint/2010/main" val="36812445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esto">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F85D512F-F1ED-796C-1662-8E4BD3764579}"/>
              </a:ext>
            </a:extLst>
          </p:cNvPr>
          <p:cNvSpPr/>
          <p:nvPr userDrawn="1"/>
        </p:nvSpPr>
        <p:spPr>
          <a:xfrm>
            <a:off x="0" y="1304925"/>
            <a:ext cx="4925961" cy="5553075"/>
          </a:xfrm>
          <a:prstGeom prst="rect">
            <a:avLst/>
          </a:prstGeom>
          <a:solidFill>
            <a:srgbClr val="FFFF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Segnaposto numero diapositiva 21">
            <a:extLst>
              <a:ext uri="{FF2B5EF4-FFF2-40B4-BE49-F238E27FC236}">
                <a16:creationId xmlns:a16="http://schemas.microsoft.com/office/drawing/2014/main" id="{469B3EAD-2340-2945-A2FA-32F9216418F8}"/>
              </a:ext>
            </a:extLst>
          </p:cNvPr>
          <p:cNvSpPr txBox="1">
            <a:spLocks/>
          </p:cNvSpPr>
          <p:nvPr userDrawn="1"/>
        </p:nvSpPr>
        <p:spPr>
          <a:xfrm>
            <a:off x="519238" y="6387596"/>
            <a:ext cx="246613" cy="123111"/>
          </a:xfrm>
          <a:prstGeom prst="rect">
            <a:avLst/>
          </a:prstGeom>
        </p:spPr>
        <p:txBody>
          <a:bodyPr lIns="0" tIns="0" rIns="0" bIns="0"/>
          <a:lstStyle>
            <a:defPPr>
              <a:defRPr lang="it-IT"/>
            </a:defPPr>
            <a:lvl1pPr marL="0" algn="l" defTabSz="914400" rtl="0" eaLnBrk="1" latinLnBrk="0" hangingPunct="1">
              <a:defRPr sz="800" kern="1200">
                <a:solidFill>
                  <a:schemeClr val="tx2"/>
                </a:solidFill>
                <a:latin typeface="Montserrat" panose="02000505000000020004"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9E52D6-81D6-8342-82E6-28E3A22B7A87}" type="slidenum">
              <a:rPr lang="it-IT" smtClean="0"/>
              <a:pPr/>
              <a:t>‹N›</a:t>
            </a:fld>
            <a:endParaRPr lang="it-IT"/>
          </a:p>
        </p:txBody>
      </p:sp>
      <p:sp>
        <p:nvSpPr>
          <p:cNvPr id="10" name="Content Placeholder 9">
            <a:extLst>
              <a:ext uri="{FF2B5EF4-FFF2-40B4-BE49-F238E27FC236}">
                <a16:creationId xmlns:a16="http://schemas.microsoft.com/office/drawing/2014/main" id="{DEDF7C08-FDFE-4E47-9B79-2A3FD186E65C}"/>
              </a:ext>
            </a:extLst>
          </p:cNvPr>
          <p:cNvSpPr>
            <a:spLocks noGrp="1"/>
          </p:cNvSpPr>
          <p:nvPr>
            <p:ph sz="quarter" idx="10" hasCustomPrompt="1"/>
          </p:nvPr>
        </p:nvSpPr>
        <p:spPr>
          <a:xfrm>
            <a:off x="612474" y="1304925"/>
            <a:ext cx="11063589" cy="4752975"/>
          </a:xfrm>
        </p:spPr>
        <p:txBody>
          <a:bodyPr lIns="0" tIns="0" rIns="0" bIns="0" spcCol="360000"/>
          <a:lstStyle>
            <a:lvl1pPr>
              <a:defRPr/>
            </a:lvl1pPr>
          </a:lstStyle>
          <a:p>
            <a:pPr lvl="0"/>
            <a:r>
              <a:rPr lang="en-US"/>
              <a:t>Fare </a:t>
            </a:r>
            <a:r>
              <a:rPr lang="en-US" err="1"/>
              <a:t>clic</a:t>
            </a:r>
            <a:r>
              <a:rPr lang="en-US"/>
              <a:t> per </a:t>
            </a:r>
            <a:r>
              <a:rPr lang="en-US" err="1"/>
              <a:t>inserire</a:t>
            </a:r>
            <a:r>
              <a:rPr lang="en-US"/>
              <a:t> </a:t>
            </a:r>
            <a:r>
              <a:rPr lang="en-US" err="1"/>
              <a:t>testo</a:t>
            </a:r>
            <a:endParaRPr lang="it-IT"/>
          </a:p>
        </p:txBody>
      </p:sp>
      <p:sp>
        <p:nvSpPr>
          <p:cNvPr id="7" name="Titolo 1">
            <a:extLst>
              <a:ext uri="{FF2B5EF4-FFF2-40B4-BE49-F238E27FC236}">
                <a16:creationId xmlns:a16="http://schemas.microsoft.com/office/drawing/2014/main" id="{5BA3355E-1419-8790-A2D5-DB703879ECE0}"/>
              </a:ext>
            </a:extLst>
          </p:cNvPr>
          <p:cNvSpPr>
            <a:spLocks noGrp="1"/>
          </p:cNvSpPr>
          <p:nvPr>
            <p:ph type="title"/>
          </p:nvPr>
        </p:nvSpPr>
        <p:spPr>
          <a:xfrm>
            <a:off x="595223" y="519613"/>
            <a:ext cx="11080839" cy="486000"/>
          </a:xfrm>
        </p:spPr>
        <p:txBody>
          <a:bodyPr anchor="t" anchorCtr="0">
            <a:noAutofit/>
          </a:bodyPr>
          <a:lstStyle>
            <a:lvl1pPr>
              <a:defRPr sz="3200" b="0" cap="none" spc="-150" baseline="0">
                <a:latin typeface="Montserrat ExtraBold" panose="00000900000000000000" pitchFamily="50" charset="0"/>
              </a:defRPr>
            </a:lvl1pPr>
          </a:lstStyle>
          <a:p>
            <a:endParaRPr lang="it-IT"/>
          </a:p>
        </p:txBody>
      </p:sp>
      <p:sp>
        <p:nvSpPr>
          <p:cNvPr id="9" name="Segnaposto testo 12">
            <a:extLst>
              <a:ext uri="{FF2B5EF4-FFF2-40B4-BE49-F238E27FC236}">
                <a16:creationId xmlns:a16="http://schemas.microsoft.com/office/drawing/2014/main" id="{96B2C91A-5119-4A98-543F-2832CD06384A}"/>
              </a:ext>
            </a:extLst>
          </p:cNvPr>
          <p:cNvSpPr>
            <a:spLocks noGrp="1"/>
          </p:cNvSpPr>
          <p:nvPr>
            <p:ph type="body" sz="quarter" idx="11" hasCustomPrompt="1"/>
          </p:nvPr>
        </p:nvSpPr>
        <p:spPr>
          <a:xfrm>
            <a:off x="595223" y="198164"/>
            <a:ext cx="11080840" cy="288925"/>
          </a:xfrm>
        </p:spPr>
        <p:txBody>
          <a:bodyPr/>
          <a:lstStyle>
            <a:lvl1pPr>
              <a:defRPr>
                <a:solidFill>
                  <a:srgbClr val="C00036"/>
                </a:solidFill>
                <a:latin typeface="Montserrat SemiBold" panose="00000700000000000000" pitchFamily="50" charset="0"/>
              </a:defRPr>
            </a:lvl1pPr>
          </a:lstStyle>
          <a:p>
            <a:pPr lvl="0"/>
            <a:r>
              <a:rPr lang="it-IT"/>
              <a:t>TITOLO OCCHIELLO (PER TITOLI LUNGHI O SEZIONE)</a:t>
            </a:r>
          </a:p>
        </p:txBody>
      </p:sp>
    </p:spTree>
    <p:extLst>
      <p:ext uri="{BB962C8B-B14F-4D97-AF65-F5344CB8AC3E}">
        <p14:creationId xmlns:p14="http://schemas.microsoft.com/office/powerpoint/2010/main" val="10717866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esto">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1" name="Rettangolo 10">
            <a:extLst>
              <a:ext uri="{FF2B5EF4-FFF2-40B4-BE49-F238E27FC236}">
                <a16:creationId xmlns:a16="http://schemas.microsoft.com/office/drawing/2014/main" id="{9780BFEF-7D0C-5365-344D-14CB03F7799E}"/>
              </a:ext>
            </a:extLst>
          </p:cNvPr>
          <p:cNvSpPr/>
          <p:nvPr userDrawn="1"/>
        </p:nvSpPr>
        <p:spPr>
          <a:xfrm>
            <a:off x="7266039" y="0"/>
            <a:ext cx="4925961" cy="5553075"/>
          </a:xfrm>
          <a:prstGeom prst="rect">
            <a:avLst/>
          </a:prstGeom>
          <a:solidFill>
            <a:srgbClr val="FFFF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Segnaposto numero diapositiva 21">
            <a:extLst>
              <a:ext uri="{FF2B5EF4-FFF2-40B4-BE49-F238E27FC236}">
                <a16:creationId xmlns:a16="http://schemas.microsoft.com/office/drawing/2014/main" id="{469B3EAD-2340-2945-A2FA-32F9216418F8}"/>
              </a:ext>
            </a:extLst>
          </p:cNvPr>
          <p:cNvSpPr txBox="1">
            <a:spLocks/>
          </p:cNvSpPr>
          <p:nvPr userDrawn="1"/>
        </p:nvSpPr>
        <p:spPr>
          <a:xfrm>
            <a:off x="519238" y="6387596"/>
            <a:ext cx="246613" cy="123111"/>
          </a:xfrm>
          <a:prstGeom prst="rect">
            <a:avLst/>
          </a:prstGeom>
        </p:spPr>
        <p:txBody>
          <a:bodyPr lIns="0" tIns="0" rIns="0" bIns="0"/>
          <a:lstStyle>
            <a:defPPr>
              <a:defRPr lang="it-IT"/>
            </a:defPPr>
            <a:lvl1pPr marL="0" algn="l" defTabSz="914400" rtl="0" eaLnBrk="1" latinLnBrk="0" hangingPunct="1">
              <a:defRPr sz="800" kern="1200">
                <a:solidFill>
                  <a:schemeClr val="tx2"/>
                </a:solidFill>
                <a:latin typeface="Montserrat" panose="02000505000000020004"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9E52D6-81D6-8342-82E6-28E3A22B7A87}" type="slidenum">
              <a:rPr lang="it-IT" smtClean="0"/>
              <a:pPr/>
              <a:t>‹N›</a:t>
            </a:fld>
            <a:endParaRPr lang="it-IT"/>
          </a:p>
        </p:txBody>
      </p:sp>
      <p:sp>
        <p:nvSpPr>
          <p:cNvPr id="10" name="Content Placeholder 9">
            <a:extLst>
              <a:ext uri="{FF2B5EF4-FFF2-40B4-BE49-F238E27FC236}">
                <a16:creationId xmlns:a16="http://schemas.microsoft.com/office/drawing/2014/main" id="{DEDF7C08-FDFE-4E47-9B79-2A3FD186E65C}"/>
              </a:ext>
            </a:extLst>
          </p:cNvPr>
          <p:cNvSpPr>
            <a:spLocks noGrp="1"/>
          </p:cNvSpPr>
          <p:nvPr>
            <p:ph sz="quarter" idx="10" hasCustomPrompt="1"/>
          </p:nvPr>
        </p:nvSpPr>
        <p:spPr>
          <a:xfrm>
            <a:off x="612475" y="1304925"/>
            <a:ext cx="11063588" cy="4752975"/>
          </a:xfrm>
        </p:spPr>
        <p:txBody>
          <a:bodyPr lIns="0" tIns="0" rIns="0" bIns="0" spcCol="360000"/>
          <a:lstStyle>
            <a:lvl1pPr>
              <a:defRPr/>
            </a:lvl1pPr>
          </a:lstStyle>
          <a:p>
            <a:pPr lvl="0"/>
            <a:r>
              <a:rPr lang="en-US"/>
              <a:t>Fare </a:t>
            </a:r>
            <a:r>
              <a:rPr lang="en-US" err="1"/>
              <a:t>clic</a:t>
            </a:r>
            <a:r>
              <a:rPr lang="en-US"/>
              <a:t> per </a:t>
            </a:r>
            <a:r>
              <a:rPr lang="en-US" err="1"/>
              <a:t>inserire</a:t>
            </a:r>
            <a:r>
              <a:rPr lang="en-US"/>
              <a:t> </a:t>
            </a:r>
            <a:r>
              <a:rPr lang="en-US" err="1"/>
              <a:t>testo</a:t>
            </a:r>
            <a:endParaRPr lang="it-IT"/>
          </a:p>
        </p:txBody>
      </p:sp>
      <p:sp>
        <p:nvSpPr>
          <p:cNvPr id="8" name="Titolo 1">
            <a:extLst>
              <a:ext uri="{FF2B5EF4-FFF2-40B4-BE49-F238E27FC236}">
                <a16:creationId xmlns:a16="http://schemas.microsoft.com/office/drawing/2014/main" id="{FA9B2553-F913-39F3-C8EF-98A52C911F82}"/>
              </a:ext>
            </a:extLst>
          </p:cNvPr>
          <p:cNvSpPr>
            <a:spLocks noGrp="1"/>
          </p:cNvSpPr>
          <p:nvPr>
            <p:ph type="title"/>
          </p:nvPr>
        </p:nvSpPr>
        <p:spPr>
          <a:xfrm>
            <a:off x="595223" y="519613"/>
            <a:ext cx="11080839" cy="486000"/>
          </a:xfrm>
        </p:spPr>
        <p:txBody>
          <a:bodyPr anchor="t" anchorCtr="0">
            <a:noAutofit/>
          </a:bodyPr>
          <a:lstStyle>
            <a:lvl1pPr>
              <a:defRPr sz="3200" b="0" cap="none" spc="-150" baseline="0">
                <a:latin typeface="Montserrat ExtraBold" panose="00000900000000000000" pitchFamily="50" charset="0"/>
              </a:defRPr>
            </a:lvl1pPr>
          </a:lstStyle>
          <a:p>
            <a:endParaRPr lang="it-IT"/>
          </a:p>
        </p:txBody>
      </p:sp>
      <p:sp>
        <p:nvSpPr>
          <p:cNvPr id="7" name="Segnaposto testo 12">
            <a:extLst>
              <a:ext uri="{FF2B5EF4-FFF2-40B4-BE49-F238E27FC236}">
                <a16:creationId xmlns:a16="http://schemas.microsoft.com/office/drawing/2014/main" id="{3332A4C4-3526-AB52-53C6-08193DB24CC8}"/>
              </a:ext>
            </a:extLst>
          </p:cNvPr>
          <p:cNvSpPr>
            <a:spLocks noGrp="1"/>
          </p:cNvSpPr>
          <p:nvPr>
            <p:ph type="body" sz="quarter" idx="11" hasCustomPrompt="1"/>
          </p:nvPr>
        </p:nvSpPr>
        <p:spPr>
          <a:xfrm>
            <a:off x="595223" y="198164"/>
            <a:ext cx="11080840" cy="288925"/>
          </a:xfrm>
        </p:spPr>
        <p:txBody>
          <a:bodyPr/>
          <a:lstStyle>
            <a:lvl1pPr>
              <a:defRPr>
                <a:solidFill>
                  <a:srgbClr val="C00036"/>
                </a:solidFill>
                <a:latin typeface="Montserrat SemiBold" panose="00000700000000000000" pitchFamily="50" charset="0"/>
              </a:defRPr>
            </a:lvl1pPr>
          </a:lstStyle>
          <a:p>
            <a:pPr lvl="0"/>
            <a:r>
              <a:rPr lang="it-IT"/>
              <a:t>TITOLO OCCHIELLO (PER TITOLI LUNGHI O SEZIONE)</a:t>
            </a:r>
          </a:p>
        </p:txBody>
      </p:sp>
    </p:spTree>
    <p:extLst>
      <p:ext uri="{BB962C8B-B14F-4D97-AF65-F5344CB8AC3E}">
        <p14:creationId xmlns:p14="http://schemas.microsoft.com/office/powerpoint/2010/main" val="3491605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esto">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6" name="Segnaposto numero diapositiva 21">
            <a:extLst>
              <a:ext uri="{FF2B5EF4-FFF2-40B4-BE49-F238E27FC236}">
                <a16:creationId xmlns:a16="http://schemas.microsoft.com/office/drawing/2014/main" id="{469B3EAD-2340-2945-A2FA-32F9216418F8}"/>
              </a:ext>
            </a:extLst>
          </p:cNvPr>
          <p:cNvSpPr txBox="1">
            <a:spLocks/>
          </p:cNvSpPr>
          <p:nvPr userDrawn="1"/>
        </p:nvSpPr>
        <p:spPr>
          <a:xfrm>
            <a:off x="519238" y="6387596"/>
            <a:ext cx="246613" cy="123111"/>
          </a:xfrm>
          <a:prstGeom prst="rect">
            <a:avLst/>
          </a:prstGeom>
        </p:spPr>
        <p:txBody>
          <a:bodyPr lIns="0" tIns="0" rIns="0" bIns="0"/>
          <a:lstStyle>
            <a:defPPr>
              <a:defRPr lang="it-IT"/>
            </a:defPPr>
            <a:lvl1pPr marL="0" algn="l" defTabSz="914400" rtl="0" eaLnBrk="1" latinLnBrk="0" hangingPunct="1">
              <a:defRPr sz="800" kern="1200">
                <a:solidFill>
                  <a:schemeClr val="tx2"/>
                </a:solidFill>
                <a:latin typeface="Montserrat" panose="02000505000000020004"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9E52D6-81D6-8342-82E6-28E3A22B7A87}" type="slidenum">
              <a:rPr lang="it-IT" smtClean="0"/>
              <a:pPr/>
              <a:t>‹N›</a:t>
            </a:fld>
            <a:endParaRPr lang="it-IT"/>
          </a:p>
        </p:txBody>
      </p:sp>
      <p:sp>
        <p:nvSpPr>
          <p:cNvPr id="10" name="Content Placeholder 9">
            <a:extLst>
              <a:ext uri="{FF2B5EF4-FFF2-40B4-BE49-F238E27FC236}">
                <a16:creationId xmlns:a16="http://schemas.microsoft.com/office/drawing/2014/main" id="{DEDF7C08-FDFE-4E47-9B79-2A3FD186E65C}"/>
              </a:ext>
            </a:extLst>
          </p:cNvPr>
          <p:cNvSpPr>
            <a:spLocks noGrp="1"/>
          </p:cNvSpPr>
          <p:nvPr>
            <p:ph sz="quarter" idx="10" hasCustomPrompt="1"/>
          </p:nvPr>
        </p:nvSpPr>
        <p:spPr>
          <a:xfrm>
            <a:off x="603849" y="1304925"/>
            <a:ext cx="11072214" cy="4752975"/>
          </a:xfrm>
        </p:spPr>
        <p:txBody>
          <a:bodyPr lIns="0" tIns="0" rIns="0" bIns="0" spcCol="360000"/>
          <a:lstStyle>
            <a:lvl1pPr>
              <a:defRPr/>
            </a:lvl1pPr>
          </a:lstStyle>
          <a:p>
            <a:pPr lvl="0"/>
            <a:r>
              <a:rPr lang="en-US"/>
              <a:t>Fare </a:t>
            </a:r>
            <a:r>
              <a:rPr lang="en-US" err="1"/>
              <a:t>clic</a:t>
            </a:r>
            <a:r>
              <a:rPr lang="en-US"/>
              <a:t> per </a:t>
            </a:r>
            <a:r>
              <a:rPr lang="en-US" err="1"/>
              <a:t>inserire</a:t>
            </a:r>
            <a:r>
              <a:rPr lang="en-US"/>
              <a:t> </a:t>
            </a:r>
            <a:r>
              <a:rPr lang="en-US" err="1"/>
              <a:t>testo</a:t>
            </a:r>
            <a:endParaRPr lang="it-IT"/>
          </a:p>
        </p:txBody>
      </p:sp>
      <p:sp>
        <p:nvSpPr>
          <p:cNvPr id="8" name="Titolo 1">
            <a:extLst>
              <a:ext uri="{FF2B5EF4-FFF2-40B4-BE49-F238E27FC236}">
                <a16:creationId xmlns:a16="http://schemas.microsoft.com/office/drawing/2014/main" id="{B08FB18E-7AFD-7D4C-EF5D-B1BE1C169F50}"/>
              </a:ext>
            </a:extLst>
          </p:cNvPr>
          <p:cNvSpPr>
            <a:spLocks noGrp="1"/>
          </p:cNvSpPr>
          <p:nvPr>
            <p:ph type="title"/>
          </p:nvPr>
        </p:nvSpPr>
        <p:spPr>
          <a:xfrm>
            <a:off x="595223" y="519613"/>
            <a:ext cx="11080839" cy="486000"/>
          </a:xfrm>
        </p:spPr>
        <p:txBody>
          <a:bodyPr anchor="t" anchorCtr="0">
            <a:noAutofit/>
          </a:bodyPr>
          <a:lstStyle>
            <a:lvl1pPr>
              <a:defRPr sz="3200" b="0" cap="none" spc="-150" baseline="0">
                <a:latin typeface="Montserrat ExtraBold" panose="00000900000000000000" pitchFamily="50" charset="0"/>
              </a:defRPr>
            </a:lvl1pPr>
          </a:lstStyle>
          <a:p>
            <a:endParaRPr lang="it-IT"/>
          </a:p>
        </p:txBody>
      </p:sp>
      <p:sp>
        <p:nvSpPr>
          <p:cNvPr id="7" name="Segnaposto testo 12">
            <a:extLst>
              <a:ext uri="{FF2B5EF4-FFF2-40B4-BE49-F238E27FC236}">
                <a16:creationId xmlns:a16="http://schemas.microsoft.com/office/drawing/2014/main" id="{691ADE24-F3D0-5243-706C-DB431EFEC8C3}"/>
              </a:ext>
            </a:extLst>
          </p:cNvPr>
          <p:cNvSpPr>
            <a:spLocks noGrp="1"/>
          </p:cNvSpPr>
          <p:nvPr>
            <p:ph type="body" sz="quarter" idx="11" hasCustomPrompt="1"/>
          </p:nvPr>
        </p:nvSpPr>
        <p:spPr>
          <a:xfrm>
            <a:off x="595223" y="198164"/>
            <a:ext cx="11080840" cy="288925"/>
          </a:xfrm>
        </p:spPr>
        <p:txBody>
          <a:bodyPr/>
          <a:lstStyle>
            <a:lvl1pPr>
              <a:defRPr>
                <a:solidFill>
                  <a:srgbClr val="C00036"/>
                </a:solidFill>
                <a:latin typeface="Montserrat SemiBold" panose="00000700000000000000" pitchFamily="50" charset="0"/>
              </a:defRPr>
            </a:lvl1pPr>
          </a:lstStyle>
          <a:p>
            <a:pPr lvl="0"/>
            <a:r>
              <a:rPr lang="it-IT"/>
              <a:t>TITOLO OCCHIELLO (PER TITOLI LUNGHI O SEZIONE)</a:t>
            </a:r>
          </a:p>
        </p:txBody>
      </p:sp>
    </p:spTree>
    <p:extLst>
      <p:ext uri="{BB962C8B-B14F-4D97-AF65-F5344CB8AC3E}">
        <p14:creationId xmlns:p14="http://schemas.microsoft.com/office/powerpoint/2010/main" val="3041491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sto + Titolo 2 righ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3" name="Rettangolo 12">
            <a:extLst>
              <a:ext uri="{FF2B5EF4-FFF2-40B4-BE49-F238E27FC236}">
                <a16:creationId xmlns:a16="http://schemas.microsoft.com/office/drawing/2014/main" id="{088C6944-4634-4044-017D-C5F6AD8157ED}"/>
              </a:ext>
            </a:extLst>
          </p:cNvPr>
          <p:cNvSpPr/>
          <p:nvPr userDrawn="1"/>
        </p:nvSpPr>
        <p:spPr>
          <a:xfrm>
            <a:off x="7266039" y="0"/>
            <a:ext cx="4925961" cy="6858000"/>
          </a:xfrm>
          <a:prstGeom prst="rect">
            <a:avLst/>
          </a:prstGeom>
          <a:solidFill>
            <a:srgbClr val="FFFF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Segnaposto numero diapositiva 21">
            <a:extLst>
              <a:ext uri="{FF2B5EF4-FFF2-40B4-BE49-F238E27FC236}">
                <a16:creationId xmlns:a16="http://schemas.microsoft.com/office/drawing/2014/main" id="{469B3EAD-2340-2945-A2FA-32F9216418F8}"/>
              </a:ext>
            </a:extLst>
          </p:cNvPr>
          <p:cNvSpPr txBox="1">
            <a:spLocks/>
          </p:cNvSpPr>
          <p:nvPr userDrawn="1"/>
        </p:nvSpPr>
        <p:spPr>
          <a:xfrm>
            <a:off x="519238" y="6387596"/>
            <a:ext cx="246613" cy="123111"/>
          </a:xfrm>
          <a:prstGeom prst="rect">
            <a:avLst/>
          </a:prstGeom>
        </p:spPr>
        <p:txBody>
          <a:bodyPr lIns="0" tIns="0" rIns="0" bIns="0"/>
          <a:lstStyle>
            <a:defPPr>
              <a:defRPr lang="it-IT"/>
            </a:defPPr>
            <a:lvl1pPr marL="0" algn="l" defTabSz="914400" rtl="0" eaLnBrk="1" latinLnBrk="0" hangingPunct="1">
              <a:defRPr sz="800" kern="1200">
                <a:solidFill>
                  <a:schemeClr val="tx2"/>
                </a:solidFill>
                <a:latin typeface="Montserrat" panose="02000505000000020004" pitchFamily="2" charset="77"/>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E9E52D6-81D6-8342-82E6-28E3A22B7A87}" type="slidenum">
              <a:rPr lang="it-IT" smtClean="0"/>
              <a:pPr/>
              <a:t>‹N›</a:t>
            </a:fld>
            <a:endParaRPr lang="it-IT"/>
          </a:p>
        </p:txBody>
      </p:sp>
      <p:sp>
        <p:nvSpPr>
          <p:cNvPr id="9" name="Titolo 1">
            <a:extLst>
              <a:ext uri="{FF2B5EF4-FFF2-40B4-BE49-F238E27FC236}">
                <a16:creationId xmlns:a16="http://schemas.microsoft.com/office/drawing/2014/main" id="{52AA6869-4499-7EFA-D37F-BFE33D27BA34}"/>
              </a:ext>
            </a:extLst>
          </p:cNvPr>
          <p:cNvSpPr>
            <a:spLocks noGrp="1"/>
          </p:cNvSpPr>
          <p:nvPr>
            <p:ph type="title"/>
          </p:nvPr>
        </p:nvSpPr>
        <p:spPr>
          <a:xfrm>
            <a:off x="595223" y="519613"/>
            <a:ext cx="11080839" cy="486000"/>
          </a:xfrm>
        </p:spPr>
        <p:txBody>
          <a:bodyPr anchor="t" anchorCtr="0">
            <a:noAutofit/>
          </a:bodyPr>
          <a:lstStyle>
            <a:lvl1pPr>
              <a:defRPr sz="3200" b="0" cap="none" spc="-150" baseline="0">
                <a:latin typeface="Montserrat ExtraBold" panose="00000900000000000000" pitchFamily="50" charset="0"/>
              </a:defRPr>
            </a:lvl1pPr>
          </a:lstStyle>
          <a:p>
            <a:endParaRPr lang="it-IT"/>
          </a:p>
        </p:txBody>
      </p:sp>
      <p:sp>
        <p:nvSpPr>
          <p:cNvPr id="12" name="Segnaposto piè di pagina 15">
            <a:extLst>
              <a:ext uri="{FF2B5EF4-FFF2-40B4-BE49-F238E27FC236}">
                <a16:creationId xmlns:a16="http://schemas.microsoft.com/office/drawing/2014/main" id="{1A26AD95-6F71-D14D-501D-64617C31E714}"/>
              </a:ext>
            </a:extLst>
          </p:cNvPr>
          <p:cNvSpPr txBox="1">
            <a:spLocks/>
          </p:cNvSpPr>
          <p:nvPr userDrawn="1"/>
        </p:nvSpPr>
        <p:spPr>
          <a:xfrm>
            <a:off x="9691183" y="6445361"/>
            <a:ext cx="1857807" cy="210528"/>
          </a:xfrm>
          <a:prstGeom prst="rect">
            <a:avLst/>
          </a:prstGeom>
        </p:spPr>
        <p:txBody>
          <a:bodyPr vert="horz" lIns="91440" tIns="45720" rIns="91440" bIns="45720" rtlCol="0" anchor="ctr"/>
          <a:lstStyle>
            <a:defPPr>
              <a:defRPr lang="it-IT"/>
            </a:defPPr>
            <a:lvl1pPr marL="0" algn="r" defTabSz="914400" rtl="0" eaLnBrk="1" latinLnBrk="0" hangingPunct="1">
              <a:defRPr sz="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pc="100" err="1">
                <a:latin typeface="Montserrat" panose="02000505000000020004" pitchFamily="2" charset="77"/>
              </a:rPr>
              <a:t>Confidential</a:t>
            </a:r>
            <a:r>
              <a:rPr lang="it-IT" spc="100" baseline="0">
                <a:latin typeface="Montserrat" panose="02000505000000020004" pitchFamily="2" charset="77"/>
              </a:rPr>
              <a:t> </a:t>
            </a:r>
            <a:r>
              <a:rPr lang="it-IT" spc="100">
                <a:latin typeface="Montserrat" panose="02000505000000020004" pitchFamily="2" charset="77"/>
              </a:rPr>
              <a:t>Lutech©2024</a:t>
            </a:r>
          </a:p>
        </p:txBody>
      </p:sp>
      <p:sp>
        <p:nvSpPr>
          <p:cNvPr id="11" name="Content Placeholder 9">
            <a:extLst>
              <a:ext uri="{FF2B5EF4-FFF2-40B4-BE49-F238E27FC236}">
                <a16:creationId xmlns:a16="http://schemas.microsoft.com/office/drawing/2014/main" id="{0C6FA4DB-EDDB-959F-CD59-C1C5DA746A48}"/>
              </a:ext>
            </a:extLst>
          </p:cNvPr>
          <p:cNvSpPr>
            <a:spLocks noGrp="1"/>
          </p:cNvSpPr>
          <p:nvPr>
            <p:ph sz="quarter" idx="10" hasCustomPrompt="1"/>
          </p:nvPr>
        </p:nvSpPr>
        <p:spPr>
          <a:xfrm>
            <a:off x="603849" y="1304925"/>
            <a:ext cx="11072214" cy="4752975"/>
          </a:xfrm>
        </p:spPr>
        <p:txBody>
          <a:bodyPr lIns="0" tIns="0" rIns="0" bIns="0" spcCol="360000"/>
          <a:lstStyle>
            <a:lvl1pPr>
              <a:defRPr/>
            </a:lvl1pPr>
          </a:lstStyle>
          <a:p>
            <a:pPr lvl="0"/>
            <a:r>
              <a:rPr lang="en-US"/>
              <a:t>Fare </a:t>
            </a:r>
            <a:r>
              <a:rPr lang="en-US" err="1"/>
              <a:t>clic</a:t>
            </a:r>
            <a:r>
              <a:rPr lang="en-US"/>
              <a:t> per </a:t>
            </a:r>
            <a:r>
              <a:rPr lang="en-US" err="1"/>
              <a:t>inserire</a:t>
            </a:r>
            <a:r>
              <a:rPr lang="en-US"/>
              <a:t> </a:t>
            </a:r>
            <a:r>
              <a:rPr lang="en-US" err="1"/>
              <a:t>testo</a:t>
            </a:r>
            <a:endParaRPr lang="it-IT"/>
          </a:p>
        </p:txBody>
      </p:sp>
      <p:pic>
        <p:nvPicPr>
          <p:cNvPr id="16" name="Immagine 15">
            <a:extLst>
              <a:ext uri="{FF2B5EF4-FFF2-40B4-BE49-F238E27FC236}">
                <a16:creationId xmlns:a16="http://schemas.microsoft.com/office/drawing/2014/main" id="{29C76184-4F80-5426-19D5-8643483DF496}"/>
              </a:ext>
            </a:extLst>
          </p:cNvPr>
          <p:cNvPicPr>
            <a:picLocks noChangeAspect="1"/>
          </p:cNvPicPr>
          <p:nvPr userDrawn="1"/>
        </p:nvPicPr>
        <p:blipFill>
          <a:blip r:embed="rId3"/>
          <a:stretch>
            <a:fillRect/>
          </a:stretch>
        </p:blipFill>
        <p:spPr>
          <a:xfrm>
            <a:off x="11548990" y="6394944"/>
            <a:ext cx="431043" cy="265740"/>
          </a:xfrm>
          <a:prstGeom prst="rect">
            <a:avLst/>
          </a:prstGeom>
        </p:spPr>
      </p:pic>
      <p:sp>
        <p:nvSpPr>
          <p:cNvPr id="10" name="Segnaposto testo 12">
            <a:extLst>
              <a:ext uri="{FF2B5EF4-FFF2-40B4-BE49-F238E27FC236}">
                <a16:creationId xmlns:a16="http://schemas.microsoft.com/office/drawing/2014/main" id="{55B1D606-C1AA-12B5-72E9-ACFE827BCC2C}"/>
              </a:ext>
            </a:extLst>
          </p:cNvPr>
          <p:cNvSpPr>
            <a:spLocks noGrp="1"/>
          </p:cNvSpPr>
          <p:nvPr>
            <p:ph type="body" sz="quarter" idx="11" hasCustomPrompt="1"/>
          </p:nvPr>
        </p:nvSpPr>
        <p:spPr>
          <a:xfrm>
            <a:off x="595223" y="198164"/>
            <a:ext cx="11080840" cy="288925"/>
          </a:xfrm>
        </p:spPr>
        <p:txBody>
          <a:bodyPr/>
          <a:lstStyle>
            <a:lvl1pPr>
              <a:defRPr>
                <a:solidFill>
                  <a:srgbClr val="C00036"/>
                </a:solidFill>
                <a:latin typeface="Montserrat SemiBold" panose="00000700000000000000" pitchFamily="50" charset="0"/>
              </a:defRPr>
            </a:lvl1pPr>
          </a:lstStyle>
          <a:p>
            <a:pPr lvl="0"/>
            <a:r>
              <a:rPr lang="it-IT"/>
              <a:t>TITOLO OCCHIELLO (PER TITOLI LUNGHI O SEZIONE)</a:t>
            </a:r>
          </a:p>
        </p:txBody>
      </p:sp>
    </p:spTree>
    <p:extLst>
      <p:ext uri="{BB962C8B-B14F-4D97-AF65-F5344CB8AC3E}">
        <p14:creationId xmlns:p14="http://schemas.microsoft.com/office/powerpoint/2010/main" val="2314639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Segnaposto titolo 6">
            <a:extLst>
              <a:ext uri="{FF2B5EF4-FFF2-40B4-BE49-F238E27FC236}">
                <a16:creationId xmlns:a16="http://schemas.microsoft.com/office/drawing/2014/main" id="{555E20D9-733D-864A-B29F-24B4643E3615}"/>
              </a:ext>
            </a:extLst>
          </p:cNvPr>
          <p:cNvSpPr>
            <a:spLocks noGrp="1"/>
          </p:cNvSpPr>
          <p:nvPr>
            <p:ph type="title"/>
          </p:nvPr>
        </p:nvSpPr>
        <p:spPr>
          <a:xfrm>
            <a:off x="621101" y="435600"/>
            <a:ext cx="11054961" cy="486000"/>
          </a:xfrm>
          <a:prstGeom prst="rect">
            <a:avLst/>
          </a:prstGeom>
        </p:spPr>
        <p:txBody>
          <a:bodyPr vert="horz" lIns="0" tIns="0" rIns="0" bIns="0" rtlCol="0" anchor="t" anchorCtr="0">
            <a:noAutofit/>
          </a:bodyPr>
          <a:lstStyle/>
          <a:p>
            <a:r>
              <a:rPr lang="it-IT"/>
              <a:t>Fare clic per modificare lo stile del titolo dello schema</a:t>
            </a:r>
          </a:p>
        </p:txBody>
      </p:sp>
      <p:sp>
        <p:nvSpPr>
          <p:cNvPr id="13" name="Segnaposto numero diapositiva 21">
            <a:extLst>
              <a:ext uri="{FF2B5EF4-FFF2-40B4-BE49-F238E27FC236}">
                <a16:creationId xmlns:a16="http://schemas.microsoft.com/office/drawing/2014/main" id="{C19A2F28-5A1C-3E4D-B057-8CC0AD96C8BB}"/>
              </a:ext>
            </a:extLst>
          </p:cNvPr>
          <p:cNvSpPr>
            <a:spLocks noGrp="1"/>
          </p:cNvSpPr>
          <p:nvPr>
            <p:ph type="sldNum" sz="quarter" idx="4"/>
          </p:nvPr>
        </p:nvSpPr>
        <p:spPr>
          <a:xfrm>
            <a:off x="519238" y="6384052"/>
            <a:ext cx="287212" cy="123111"/>
          </a:xfrm>
          <a:prstGeom prst="rect">
            <a:avLst/>
          </a:prstGeom>
        </p:spPr>
        <p:txBody>
          <a:bodyPr lIns="0" tIns="0" rIns="0" bIns="0"/>
          <a:lstStyle>
            <a:lvl1pPr algn="l">
              <a:defRPr sz="800">
                <a:solidFill>
                  <a:schemeClr val="tx2"/>
                </a:solidFill>
                <a:latin typeface="Montserrat" panose="02000505000000020004" pitchFamily="2" charset="77"/>
              </a:defRPr>
            </a:lvl1pPr>
          </a:lstStyle>
          <a:p>
            <a:fld id="{DE9E52D6-81D6-8342-82E6-28E3A22B7A87}" type="slidenum">
              <a:rPr lang="it-IT" smtClean="0"/>
              <a:pPr/>
              <a:t>‹N›</a:t>
            </a:fld>
            <a:endParaRPr lang="it-IT"/>
          </a:p>
        </p:txBody>
      </p:sp>
      <p:sp>
        <p:nvSpPr>
          <p:cNvPr id="2" name="Text Placeholder 1">
            <a:extLst>
              <a:ext uri="{FF2B5EF4-FFF2-40B4-BE49-F238E27FC236}">
                <a16:creationId xmlns:a16="http://schemas.microsoft.com/office/drawing/2014/main" id="{C3D9B57C-9166-A64E-904F-35B01B5F2330}"/>
              </a:ext>
            </a:extLst>
          </p:cNvPr>
          <p:cNvSpPr>
            <a:spLocks noGrp="1"/>
          </p:cNvSpPr>
          <p:nvPr>
            <p:ph type="body" idx="1"/>
          </p:nvPr>
        </p:nvSpPr>
        <p:spPr>
          <a:xfrm>
            <a:off x="621101" y="1304925"/>
            <a:ext cx="11054961" cy="4752976"/>
          </a:xfrm>
          <a:prstGeom prst="rect">
            <a:avLst/>
          </a:prstGeom>
        </p:spPr>
        <p:txBody>
          <a:bodyPr vert="horz" lIns="0" tIns="0" rIns="0" bIns="0" spcCol="36000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Segnaposto piè di pagina 15">
            <a:extLst>
              <a:ext uri="{FF2B5EF4-FFF2-40B4-BE49-F238E27FC236}">
                <a16:creationId xmlns:a16="http://schemas.microsoft.com/office/drawing/2014/main" id="{367F2D6B-49CA-AB40-950C-B8FEE7D13B02}"/>
              </a:ext>
            </a:extLst>
          </p:cNvPr>
          <p:cNvSpPr txBox="1">
            <a:spLocks/>
          </p:cNvSpPr>
          <p:nvPr userDrawn="1"/>
        </p:nvSpPr>
        <p:spPr>
          <a:xfrm>
            <a:off x="9691183" y="6445361"/>
            <a:ext cx="1857807" cy="210528"/>
          </a:xfrm>
          <a:prstGeom prst="rect">
            <a:avLst/>
          </a:prstGeom>
        </p:spPr>
        <p:txBody>
          <a:bodyPr vert="horz" lIns="91440" tIns="45720" rIns="91440" bIns="45720" rtlCol="0" anchor="ctr"/>
          <a:lstStyle>
            <a:defPPr>
              <a:defRPr lang="it-IT"/>
            </a:defPPr>
            <a:lvl1pPr marL="0" algn="r" defTabSz="914400" rtl="0" eaLnBrk="1" latinLnBrk="0" hangingPunct="1">
              <a:defRPr sz="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pc="100">
                <a:latin typeface="Montserrat" panose="02000505000000020004" pitchFamily="2" charset="77"/>
              </a:rPr>
              <a:t>Confidential</a:t>
            </a:r>
            <a:r>
              <a:rPr lang="it-IT" spc="100" baseline="0">
                <a:latin typeface="Montserrat" panose="02000505000000020004" pitchFamily="2" charset="77"/>
              </a:rPr>
              <a:t> </a:t>
            </a:r>
            <a:r>
              <a:rPr lang="it-IT" spc="100">
                <a:latin typeface="Montserrat" panose="02000505000000020004" pitchFamily="2" charset="77"/>
              </a:rPr>
              <a:t>Lutech©2024</a:t>
            </a:r>
          </a:p>
        </p:txBody>
      </p:sp>
      <p:pic>
        <p:nvPicPr>
          <p:cNvPr id="5" name="Immagine 4">
            <a:extLst>
              <a:ext uri="{FF2B5EF4-FFF2-40B4-BE49-F238E27FC236}">
                <a16:creationId xmlns:a16="http://schemas.microsoft.com/office/drawing/2014/main" id="{8D1610D9-D8FA-696E-9F7B-2CD0EE7609BC}"/>
              </a:ext>
            </a:extLst>
          </p:cNvPr>
          <p:cNvPicPr>
            <a:picLocks noChangeAspect="1"/>
          </p:cNvPicPr>
          <p:nvPr userDrawn="1"/>
        </p:nvPicPr>
        <p:blipFill>
          <a:blip r:embed="rId15"/>
          <a:stretch>
            <a:fillRect/>
          </a:stretch>
        </p:blipFill>
        <p:spPr>
          <a:xfrm>
            <a:off x="11548990" y="6394944"/>
            <a:ext cx="431043" cy="265740"/>
          </a:xfrm>
          <a:prstGeom prst="rect">
            <a:avLst/>
          </a:prstGeom>
        </p:spPr>
      </p:pic>
      <p:sp>
        <p:nvSpPr>
          <p:cNvPr id="9" name="Rettangolo 8">
            <a:extLst>
              <a:ext uri="{FF2B5EF4-FFF2-40B4-BE49-F238E27FC236}">
                <a16:creationId xmlns:a16="http://schemas.microsoft.com/office/drawing/2014/main" id="{CA5D8992-06D6-7A92-8C88-DE56391B3AF8}"/>
              </a:ext>
            </a:extLst>
          </p:cNvPr>
          <p:cNvSpPr/>
          <p:nvPr userDrawn="1"/>
        </p:nvSpPr>
        <p:spPr>
          <a:xfrm flipH="1">
            <a:off x="0" y="538275"/>
            <a:ext cx="214604" cy="486000"/>
          </a:xfrm>
          <a:prstGeom prst="rect">
            <a:avLst/>
          </a:prstGeom>
          <a:solidFill>
            <a:srgbClr val="C000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E81B44"/>
              </a:solidFill>
            </a:endParaRPr>
          </a:p>
        </p:txBody>
      </p:sp>
    </p:spTree>
    <p:extLst>
      <p:ext uri="{BB962C8B-B14F-4D97-AF65-F5344CB8AC3E}">
        <p14:creationId xmlns:p14="http://schemas.microsoft.com/office/powerpoint/2010/main" val="21683430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dt="0"/>
  <p:txStyles>
    <p:titleStyle>
      <a:lvl1pPr algn="l" defTabSz="914400" rtl="0" eaLnBrk="1" latinLnBrk="0" hangingPunct="1">
        <a:lnSpc>
          <a:spcPct val="100000"/>
        </a:lnSpc>
        <a:spcBef>
          <a:spcPct val="0"/>
        </a:spcBef>
        <a:buNone/>
        <a:defRPr lang="it-IT" sz="3200" b="0" i="0" kern="1200" cap="none" spc="-150" baseline="0" dirty="0">
          <a:solidFill>
            <a:schemeClr val="tx1"/>
          </a:solidFill>
          <a:latin typeface="Montserrat ExtraBold" panose="00000900000000000000" pitchFamily="50" charset="0"/>
          <a:ea typeface="+mj-ea"/>
          <a:cs typeface="+mj-cs"/>
        </a:defRPr>
      </a:lvl1pPr>
    </p:titleStyle>
    <p:bodyStyle>
      <a:lvl1pPr marL="0" indent="0" algn="l" defTabSz="360000" rtl="0" eaLnBrk="1" latinLnBrk="0" hangingPunct="1">
        <a:lnSpc>
          <a:spcPct val="150000"/>
        </a:lnSpc>
        <a:spcBef>
          <a:spcPts val="0"/>
        </a:spcBef>
        <a:buClr>
          <a:schemeClr val="tx2"/>
        </a:buClr>
        <a:buFont typeface="Arial" panose="020B0604020202020204" pitchFamily="34" charset="0"/>
        <a:buNone/>
        <a:tabLst>
          <a:tab pos="360000" algn="l"/>
          <a:tab pos="720000" algn="l"/>
          <a:tab pos="1080000" algn="l"/>
          <a:tab pos="1440000" algn="l"/>
          <a:tab pos="1800000" algn="l"/>
          <a:tab pos="2160000" algn="l"/>
          <a:tab pos="2520000" algn="l"/>
        </a:tabLst>
        <a:defRPr sz="1400" kern="1200" baseline="0">
          <a:solidFill>
            <a:schemeClr val="tx1"/>
          </a:solidFill>
          <a:latin typeface="Montserrat" panose="02000505000000020004" pitchFamily="2" charset="77"/>
          <a:ea typeface="+mn-ea"/>
          <a:cs typeface="+mn-cs"/>
        </a:defRPr>
      </a:lvl1pPr>
      <a:lvl2pPr marL="14288" indent="0" algn="l" defTabSz="914400" rtl="0" eaLnBrk="1" latinLnBrk="0" hangingPunct="1">
        <a:lnSpc>
          <a:spcPct val="90000"/>
        </a:lnSpc>
        <a:spcBef>
          <a:spcPts val="500"/>
        </a:spcBef>
        <a:buFontTx/>
        <a:buNone/>
        <a:tabLst/>
        <a:defRPr sz="1600" b="0" i="0" kern="1200" cap="all" baseline="0">
          <a:solidFill>
            <a:schemeClr val="tx2"/>
          </a:solidFill>
          <a:latin typeface="Montserrat" panose="02000505000000020004" pitchFamily="2" charset="77"/>
          <a:ea typeface="+mn-ea"/>
          <a:cs typeface="+mn-cs"/>
        </a:defRPr>
      </a:lvl2pPr>
      <a:lvl3pPr marL="14288" indent="0" algn="l" defTabSz="914400" rtl="0" eaLnBrk="1" latinLnBrk="0" hangingPunct="1">
        <a:lnSpc>
          <a:spcPct val="90000"/>
        </a:lnSpc>
        <a:spcBef>
          <a:spcPts val="500"/>
        </a:spcBef>
        <a:buFont typeface="Arial" panose="020B0604020202020204" pitchFamily="34" charset="0"/>
        <a:buNone/>
        <a:tabLst/>
        <a:defRPr sz="1400" b="1" kern="1200" cap="all" baseline="0">
          <a:solidFill>
            <a:schemeClr val="tx1"/>
          </a:solidFill>
          <a:latin typeface="Montserrat" panose="02000505000000020004" pitchFamily="2" charset="77"/>
          <a:ea typeface="+mn-ea"/>
          <a:cs typeface="+mn-cs"/>
        </a:defRPr>
      </a:lvl3pPr>
      <a:lvl4pPr marL="312738" indent="-219075" algn="l" defTabSz="914400" rtl="0" eaLnBrk="1" latinLnBrk="0" hangingPunct="1">
        <a:lnSpc>
          <a:spcPct val="90000"/>
        </a:lnSpc>
        <a:spcBef>
          <a:spcPts val="500"/>
        </a:spcBef>
        <a:buClr>
          <a:schemeClr val="tx2"/>
        </a:buClr>
        <a:buFont typeface="Arial" panose="020B0604020202020204" pitchFamily="34" charset="0"/>
        <a:buChar char="•"/>
        <a:tabLst/>
        <a:defRPr sz="1400" b="0" i="0" kern="1200">
          <a:solidFill>
            <a:schemeClr val="tx1"/>
          </a:solidFill>
          <a:latin typeface="Montserrat" panose="02000505000000020004" pitchFamily="2" charset="77"/>
          <a:ea typeface="+mn-ea"/>
          <a:cs typeface="+mn-cs"/>
        </a:defRPr>
      </a:lvl4pPr>
      <a:lvl5pPr marL="627063" indent="-23653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ontserrat" panose="02000505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A4A3A4"/>
          </p15:clr>
        </p15:guide>
        <p15:guide id="2" pos="3953">
          <p15:clr>
            <a:srgbClr val="A4A3A4"/>
          </p15:clr>
        </p15:guide>
        <p15:guide id="3" pos="3727">
          <p15:clr>
            <a:srgbClr val="A4A3A4"/>
          </p15:clr>
        </p15:guide>
        <p15:guide id="4" pos="5541">
          <p15:clr>
            <a:srgbClr val="A4A3A4"/>
          </p15:clr>
        </p15:guide>
        <p15:guide id="5" pos="7355">
          <p15:clr>
            <a:srgbClr val="A4A3A4"/>
          </p15:clr>
        </p15:guide>
        <p15:guide id="6" pos="2139">
          <p15:clr>
            <a:srgbClr val="A4A3A4"/>
          </p15:clr>
        </p15:guide>
        <p15:guide id="7" pos="325">
          <p15:clr>
            <a:srgbClr val="A4A3A4"/>
          </p15:clr>
        </p15:guide>
        <p15:guide id="8" orient="horz" pos="2047">
          <p15:clr>
            <a:srgbClr val="A4A3A4"/>
          </p15:clr>
        </p15:guide>
        <p15:guide id="9" orient="horz" pos="4020">
          <p15:clr>
            <a:srgbClr val="A4A3A4"/>
          </p15:clr>
        </p15:guide>
        <p15:guide id="10" orient="horz" pos="3816">
          <p15:clr>
            <a:srgbClr val="A4A3A4"/>
          </p15:clr>
        </p15:guide>
        <p15:guide id="11" orient="horz" pos="3090">
          <p15:clr>
            <a:srgbClr val="A4A3A4"/>
          </p15:clr>
        </p15:guide>
        <p15:guide id="12" orient="horz" pos="822">
          <p15:clr>
            <a:srgbClr val="A4A3A4"/>
          </p15:clr>
        </p15:guide>
        <p15:guide id="13" orient="horz" pos="595">
          <p15:clr>
            <a:srgbClr val="A4A3A4"/>
          </p15:clr>
        </p15:guide>
        <p15:guide id="14" orient="horz" pos="300">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docs.python.org/3/library/stdtypes.html"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docs.python.org/3/library/math.html" TargetMode="Externa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peps.python.org/pep-0008/"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4.svg"/><Relationship Id="rId11" Type="http://schemas.openxmlformats.org/officeDocument/2006/relationships/image" Target="../media/image19.jpe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svg"/><Relationship Id="rId9" Type="http://schemas.openxmlformats.org/officeDocument/2006/relationships/image" Target="../media/image17.png"/></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docs.python.org/3/library/string.html" TargetMode="External"/><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docs.python.org/3/library/stdtypes.html#string-methods"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2" Type="http://schemas.openxmlformats.org/officeDocument/2006/relationships/hyperlink" Target="https://docs.python.org/3/tutorial/datastructures.html"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jpeg"/></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11.png"/><Relationship Id="rId7"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31.png"/><Relationship Id="rId4" Type="http://schemas.openxmlformats.org/officeDocument/2006/relationships/image" Target="../media/image12.svg"/><Relationship Id="rId9" Type="http://schemas.openxmlformats.org/officeDocument/2006/relationships/image" Target="../media/image3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11.png"/><Relationship Id="rId7"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 Id="rId9"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Programmazione in Python: Lezione 1</a:t>
            </a:r>
          </a:p>
        </p:txBody>
      </p:sp>
      <p:sp>
        <p:nvSpPr>
          <p:cNvPr id="7" name="Segnaposto testo 6"/>
          <p:cNvSpPr>
            <a:spLocks noGrp="1"/>
          </p:cNvSpPr>
          <p:nvPr>
            <p:ph type="body" sz="quarter" idx="11"/>
          </p:nvPr>
        </p:nvSpPr>
        <p:spPr/>
        <p:txBody>
          <a:bodyPr/>
          <a:lstStyle/>
          <a:p>
            <a:r>
              <a:rPr lang="it-IT" dirty="0"/>
              <a:t>09/2025</a:t>
            </a:r>
          </a:p>
        </p:txBody>
      </p:sp>
      <p:sp>
        <p:nvSpPr>
          <p:cNvPr id="8" name="Segnaposto contenuto 7">
            <a:extLst>
              <a:ext uri="{FF2B5EF4-FFF2-40B4-BE49-F238E27FC236}">
                <a16:creationId xmlns:a16="http://schemas.microsoft.com/office/drawing/2014/main" id="{AFF188CC-14CA-6428-035C-89EEE00FA834}"/>
              </a:ext>
            </a:extLst>
          </p:cNvPr>
          <p:cNvSpPr>
            <a:spLocks noGrp="1"/>
          </p:cNvSpPr>
          <p:nvPr>
            <p:ph sz="quarter" idx="10"/>
          </p:nvPr>
        </p:nvSpPr>
        <p:spPr>
          <a:xfrm>
            <a:off x="10674350" y="6296382"/>
            <a:ext cx="1452498" cy="312982"/>
          </a:xfrm>
        </p:spPr>
        <p:txBody>
          <a:bodyPr>
            <a:normAutofit fontScale="92500" lnSpcReduction="20000"/>
          </a:bodyPr>
          <a:lstStyle/>
          <a:p>
            <a:r>
              <a:rPr lang="it-IT" dirty="0"/>
              <a:t>Lutech </a:t>
            </a:r>
            <a:r>
              <a:rPr lang="it-IT" dirty="0" err="1"/>
              <a:t>SpA</a:t>
            </a:r>
            <a:endParaRPr lang="it-IT" dirty="0"/>
          </a:p>
        </p:txBody>
      </p:sp>
      <p:pic>
        <p:nvPicPr>
          <p:cNvPr id="6" name="Segnaposto contenuto 3">
            <a:extLst>
              <a:ext uri="{FF2B5EF4-FFF2-40B4-BE49-F238E27FC236}">
                <a16:creationId xmlns:a16="http://schemas.microsoft.com/office/drawing/2014/main" id="{BDEC31E3-D87C-875C-8DF2-8749CAECD139}"/>
              </a:ext>
            </a:extLst>
          </p:cNvPr>
          <p:cNvPicPr>
            <a:picLocks noChangeAspect="1"/>
          </p:cNvPicPr>
          <p:nvPr/>
        </p:nvPicPr>
        <p:blipFill>
          <a:blip r:embed="rId2"/>
          <a:stretch>
            <a:fillRect/>
          </a:stretch>
        </p:blipFill>
        <p:spPr>
          <a:xfrm>
            <a:off x="599706" y="639429"/>
            <a:ext cx="2983411" cy="723206"/>
          </a:xfrm>
          <a:prstGeom prst="rect">
            <a:avLst/>
          </a:prstGeom>
        </p:spPr>
      </p:pic>
    </p:spTree>
    <p:extLst>
      <p:ext uri="{BB962C8B-B14F-4D97-AF65-F5344CB8AC3E}">
        <p14:creationId xmlns:p14="http://schemas.microsoft.com/office/powerpoint/2010/main" val="23918481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7A87EA-3FB2-05D9-74A2-E1FE6CAE4B9A}"/>
              </a:ext>
            </a:extLst>
          </p:cNvPr>
          <p:cNvSpPr>
            <a:spLocks noGrp="1"/>
          </p:cNvSpPr>
          <p:nvPr>
            <p:ph type="title"/>
          </p:nvPr>
        </p:nvSpPr>
        <p:spPr/>
        <p:txBody>
          <a:bodyPr/>
          <a:lstStyle/>
          <a:p>
            <a:r>
              <a:rPr lang="it-IT"/>
              <a:t>Perché non Python?</a:t>
            </a:r>
          </a:p>
        </p:txBody>
      </p:sp>
      <p:sp>
        <p:nvSpPr>
          <p:cNvPr id="3" name="Segnaposto contenuto 2">
            <a:extLst>
              <a:ext uri="{FF2B5EF4-FFF2-40B4-BE49-F238E27FC236}">
                <a16:creationId xmlns:a16="http://schemas.microsoft.com/office/drawing/2014/main" id="{EBE8D29E-9C7E-7ED7-D5A6-C60A8892174A}"/>
              </a:ext>
            </a:extLst>
          </p:cNvPr>
          <p:cNvSpPr>
            <a:spLocks noGrp="1"/>
          </p:cNvSpPr>
          <p:nvPr>
            <p:ph sz="quarter" idx="10"/>
          </p:nvPr>
        </p:nvSpPr>
        <p:spPr/>
        <p:txBody>
          <a:bodyPr>
            <a:normAutofit/>
          </a:bodyPr>
          <a:lstStyle/>
          <a:p>
            <a:endParaRPr lang="it-IT" sz="2000" b="1"/>
          </a:p>
          <a:p>
            <a:endParaRPr lang="it-IT" sz="2000"/>
          </a:p>
          <a:p>
            <a:pPr marL="342900" indent="-342900">
              <a:buAutoNum type="arabicPeriod"/>
            </a:pPr>
            <a:r>
              <a:rPr lang="it-IT" sz="2000"/>
              <a:t>Non ha il massimo delle performance</a:t>
            </a:r>
            <a:endParaRPr lang="it-IT" sz="1600"/>
          </a:p>
          <a:p>
            <a:pPr marL="342900" indent="-342900">
              <a:buAutoNum type="arabicPeriod"/>
            </a:pPr>
            <a:endParaRPr lang="it-IT" sz="1600"/>
          </a:p>
          <a:p>
            <a:pPr marL="342900" indent="-342900">
              <a:buAutoNum type="arabicPeriod"/>
            </a:pPr>
            <a:r>
              <a:rPr lang="it-IT" sz="2000"/>
              <a:t>Non è adatto a programmazione di basso livello (con alcune eccezioni)</a:t>
            </a:r>
            <a:br>
              <a:rPr lang="it-IT" sz="1800"/>
            </a:br>
            <a:endParaRPr lang="it-IT" sz="1800"/>
          </a:p>
          <a:p>
            <a:pPr marL="342900" indent="-342900">
              <a:buAutoNum type="arabicPeriod"/>
            </a:pPr>
            <a:r>
              <a:rPr lang="it-IT" sz="2000"/>
              <a:t>Non è adatto a programmare app mobili (non ci sono molti pacchetti con performance competitive su quel fronte)</a:t>
            </a:r>
            <a:endParaRPr lang="it-IT" sz="1800"/>
          </a:p>
        </p:txBody>
      </p:sp>
    </p:spTree>
    <p:extLst>
      <p:ext uri="{BB962C8B-B14F-4D97-AF65-F5344CB8AC3E}">
        <p14:creationId xmlns:p14="http://schemas.microsoft.com/office/powerpoint/2010/main" val="4084942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FD082EF-8744-561C-3FB9-A417B215BB03}"/>
              </a:ext>
            </a:extLst>
          </p:cNvPr>
          <p:cNvSpPr>
            <a:spLocks noGrp="1"/>
          </p:cNvSpPr>
          <p:nvPr>
            <p:ph type="title"/>
          </p:nvPr>
        </p:nvSpPr>
        <p:spPr/>
        <p:txBody>
          <a:bodyPr/>
          <a:lstStyle/>
          <a:p>
            <a:r>
              <a:rPr lang="it-IT"/>
              <a:t>Installare Python</a:t>
            </a:r>
          </a:p>
        </p:txBody>
      </p:sp>
      <p:sp>
        <p:nvSpPr>
          <p:cNvPr id="4" name="Segnaposto contenuto 3">
            <a:extLst>
              <a:ext uri="{FF2B5EF4-FFF2-40B4-BE49-F238E27FC236}">
                <a16:creationId xmlns:a16="http://schemas.microsoft.com/office/drawing/2014/main" id="{13336E64-04B3-776D-B74F-8059622553B0}"/>
              </a:ext>
            </a:extLst>
          </p:cNvPr>
          <p:cNvSpPr>
            <a:spLocks noGrp="1"/>
          </p:cNvSpPr>
          <p:nvPr>
            <p:ph sz="quarter" idx="10"/>
          </p:nvPr>
        </p:nvSpPr>
        <p:spPr/>
        <p:txBody>
          <a:bodyPr>
            <a:normAutofit/>
          </a:bodyPr>
          <a:lstStyle/>
          <a:p>
            <a:r>
              <a:rPr lang="it-IT" sz="2800"/>
              <a:t>Installate l’ultima versione di Python dal sito ufficiale.</a:t>
            </a:r>
          </a:p>
          <a:p>
            <a:endParaRPr lang="it-IT" sz="2800"/>
          </a:p>
          <a:p>
            <a:r>
              <a:rPr lang="it-IT" sz="2800"/>
              <a:t>Ricordate di settare le variabili di ambiente necessarie.</a:t>
            </a:r>
          </a:p>
          <a:p>
            <a:endParaRPr lang="it-IT" sz="2800"/>
          </a:p>
          <a:p>
            <a:r>
              <a:rPr lang="it-IT" sz="2800"/>
              <a:t>Provare ad avviare </a:t>
            </a:r>
            <a:r>
              <a:rPr lang="it-IT" sz="2800" err="1"/>
              <a:t>python</a:t>
            </a:r>
            <a:r>
              <a:rPr lang="it-IT" sz="2800"/>
              <a:t> da terminale con </a:t>
            </a:r>
            <a:r>
              <a:rPr lang="it-IT" sz="2800" i="1" err="1"/>
              <a:t>python</a:t>
            </a:r>
            <a:r>
              <a:rPr lang="it-IT" sz="2800" i="1"/>
              <a:t> </a:t>
            </a:r>
            <a:r>
              <a:rPr lang="it-IT" sz="2800" i="1" dirty="0"/>
              <a:t>-V</a:t>
            </a:r>
            <a:endParaRPr lang="it-IT" sz="2800" i="1"/>
          </a:p>
        </p:txBody>
      </p:sp>
    </p:spTree>
    <p:extLst>
      <p:ext uri="{BB962C8B-B14F-4D97-AF65-F5344CB8AC3E}">
        <p14:creationId xmlns:p14="http://schemas.microsoft.com/office/powerpoint/2010/main" val="4227062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4">
            <a:extLst>
              <a:ext uri="{FF2B5EF4-FFF2-40B4-BE49-F238E27FC236}">
                <a16:creationId xmlns:a16="http://schemas.microsoft.com/office/drawing/2014/main" id="{2B105FE2-A663-B105-56CC-E1D042C5CD7D}"/>
              </a:ext>
            </a:extLst>
          </p:cNvPr>
          <p:cNvSpPr>
            <a:spLocks noGrp="1"/>
          </p:cNvSpPr>
          <p:nvPr>
            <p:ph sz="quarter" idx="10"/>
          </p:nvPr>
        </p:nvSpPr>
        <p:spPr/>
        <p:txBody>
          <a:bodyPr/>
          <a:lstStyle/>
          <a:p>
            <a:r>
              <a:rPr lang="it-IT"/>
              <a:t>Un notebook è uno strumento interattivo utilizzato per scrivere ed eseguire codice, visualizzare risultati e documentare il lavoro in modo integrato.</a:t>
            </a:r>
          </a:p>
          <a:p>
            <a:endParaRPr lang="it-IT">
              <a:latin typeface="Montserrat" panose="00000500000000000000" pitchFamily="50" charset="0"/>
            </a:endParaRPr>
          </a:p>
          <a:p>
            <a:pPr algn="l">
              <a:spcBef>
                <a:spcPts val="1500"/>
              </a:spcBef>
              <a:spcAft>
                <a:spcPts val="750"/>
              </a:spcAft>
              <a:buFont typeface="Arial" panose="020B0604020202020204" pitchFamily="34" charset="0"/>
              <a:buChar char="•"/>
            </a:pPr>
            <a:r>
              <a:rPr lang="it-IT" b="1"/>
              <a:t>Programmazione interattiva: </a:t>
            </a:r>
            <a:r>
              <a:rPr lang="it-IT"/>
              <a:t>permette di eseguire codice in piccoli blocchi chiamati "celle".</a:t>
            </a:r>
          </a:p>
          <a:p>
            <a:pPr algn="l">
              <a:spcBef>
                <a:spcPts val="1500"/>
              </a:spcBef>
              <a:spcAft>
                <a:spcPts val="750"/>
              </a:spcAft>
              <a:buFont typeface="Arial" panose="020B0604020202020204" pitchFamily="34" charset="0"/>
              <a:buChar char="•"/>
            </a:pPr>
            <a:r>
              <a:rPr lang="it-IT" b="1"/>
              <a:t>Output immediato: </a:t>
            </a:r>
            <a:r>
              <a:rPr lang="it-IT"/>
              <a:t>mostra i risultati subito dopo l'esecuzione del codice.</a:t>
            </a:r>
          </a:p>
          <a:p>
            <a:pPr algn="l">
              <a:spcBef>
                <a:spcPts val="1500"/>
              </a:spcBef>
              <a:spcAft>
                <a:spcPts val="750"/>
              </a:spcAft>
              <a:buFont typeface="Arial" panose="020B0604020202020204" pitchFamily="34" charset="0"/>
              <a:buChar char="•"/>
            </a:pPr>
            <a:r>
              <a:rPr lang="it-IT" b="1"/>
              <a:t>Integrazione di testo e media: </a:t>
            </a:r>
            <a:r>
              <a:rPr lang="it-IT"/>
              <a:t>consente di aggiungere spiegazioni, immagini e grafici accanto al codice.</a:t>
            </a:r>
          </a:p>
          <a:p>
            <a:pPr algn="l">
              <a:spcBef>
                <a:spcPts val="1500"/>
              </a:spcBef>
              <a:spcAft>
                <a:spcPts val="750"/>
              </a:spcAft>
              <a:buFont typeface="Arial" panose="020B0604020202020204" pitchFamily="34" charset="0"/>
              <a:buChar char="•"/>
            </a:pPr>
            <a:r>
              <a:rPr lang="it-IT" b="1"/>
              <a:t>Facilità di condivisione: </a:t>
            </a:r>
            <a:r>
              <a:rPr lang="it-IT"/>
              <a:t>ideale per collaborare o condividere progetti con altri.</a:t>
            </a:r>
          </a:p>
          <a:p>
            <a:pPr algn="l">
              <a:spcBef>
                <a:spcPts val="1500"/>
              </a:spcBef>
              <a:spcAft>
                <a:spcPts val="750"/>
              </a:spcAft>
              <a:buFont typeface="Arial" panose="020B0604020202020204" pitchFamily="34" charset="0"/>
              <a:buChar char="•"/>
            </a:pPr>
            <a:r>
              <a:rPr lang="it-IT" b="1"/>
              <a:t>Usi comuni</a:t>
            </a:r>
            <a:r>
              <a:rPr lang="it-IT"/>
              <a:t>: analisi dati, apprendimento automatico, educazione e ricerca.</a:t>
            </a:r>
          </a:p>
          <a:p>
            <a:pPr algn="ctr">
              <a:spcBef>
                <a:spcPts val="1125"/>
              </a:spcBef>
              <a:spcAft>
                <a:spcPts val="1125"/>
              </a:spcAft>
            </a:pPr>
            <a:r>
              <a:rPr lang="it-IT"/>
              <a:t>Esempi popolari di notebook includono </a:t>
            </a:r>
            <a:r>
              <a:rPr lang="it-IT" err="1"/>
              <a:t>Jupyter</a:t>
            </a:r>
            <a:r>
              <a:rPr lang="it-IT"/>
              <a:t> Notebook e Google </a:t>
            </a:r>
            <a:r>
              <a:rPr lang="it-IT" err="1"/>
              <a:t>Colab</a:t>
            </a:r>
            <a:r>
              <a:rPr lang="it-IT"/>
              <a:t>.</a:t>
            </a:r>
          </a:p>
          <a:p>
            <a:endParaRPr lang="it-IT"/>
          </a:p>
        </p:txBody>
      </p:sp>
      <p:sp>
        <p:nvSpPr>
          <p:cNvPr id="4" name="Titolo 3">
            <a:extLst>
              <a:ext uri="{FF2B5EF4-FFF2-40B4-BE49-F238E27FC236}">
                <a16:creationId xmlns:a16="http://schemas.microsoft.com/office/drawing/2014/main" id="{7A376AC2-8CA7-F9E4-74BC-CD5341265001}"/>
              </a:ext>
            </a:extLst>
          </p:cNvPr>
          <p:cNvSpPr>
            <a:spLocks noGrp="1"/>
          </p:cNvSpPr>
          <p:nvPr>
            <p:ph type="title"/>
          </p:nvPr>
        </p:nvSpPr>
        <p:spPr/>
        <p:txBody>
          <a:bodyPr/>
          <a:lstStyle/>
          <a:p>
            <a:r>
              <a:rPr lang="it-IT" sz="3200"/>
              <a:t>Notebooks</a:t>
            </a:r>
          </a:p>
        </p:txBody>
      </p:sp>
    </p:spTree>
    <p:extLst>
      <p:ext uri="{BB962C8B-B14F-4D97-AF65-F5344CB8AC3E}">
        <p14:creationId xmlns:p14="http://schemas.microsoft.com/office/powerpoint/2010/main" val="2371855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84C92-4E11-9E29-9B49-320645DACD01}"/>
            </a:ext>
          </a:extLst>
        </p:cNvPr>
        <p:cNvGrpSpPr/>
        <p:nvPr/>
      </p:nvGrpSpPr>
      <p:grpSpPr>
        <a:xfrm>
          <a:off x="0" y="0"/>
          <a:ext cx="0" cy="0"/>
          <a:chOff x="0" y="0"/>
          <a:chExt cx="0" cy="0"/>
        </a:xfrm>
      </p:grpSpPr>
      <p:sp>
        <p:nvSpPr>
          <p:cNvPr id="5" name="Segnaposto contenuto 4">
            <a:extLst>
              <a:ext uri="{FF2B5EF4-FFF2-40B4-BE49-F238E27FC236}">
                <a16:creationId xmlns:a16="http://schemas.microsoft.com/office/drawing/2014/main" id="{AB8BA8EF-1B9F-3712-FFBB-5D2788B9B215}"/>
              </a:ext>
            </a:extLst>
          </p:cNvPr>
          <p:cNvSpPr>
            <a:spLocks noGrp="1"/>
          </p:cNvSpPr>
          <p:nvPr>
            <p:ph sz="quarter" idx="10"/>
          </p:nvPr>
        </p:nvSpPr>
        <p:spPr/>
        <p:txBody>
          <a:bodyPr/>
          <a:lstStyle/>
          <a:p>
            <a:pPr marL="342900" indent="-342900">
              <a:buAutoNum type="arabicPeriod"/>
            </a:pPr>
            <a:r>
              <a:rPr lang="it-IT"/>
              <a:t>Create un file &lt;</a:t>
            </a:r>
            <a:r>
              <a:rPr lang="it-IT" err="1"/>
              <a:t>nome_a_piacere</a:t>
            </a:r>
            <a:r>
              <a:rPr lang="it-IT"/>
              <a:t>&gt;.</a:t>
            </a:r>
            <a:r>
              <a:rPr lang="it-IT" err="1"/>
              <a:t>ipynb</a:t>
            </a:r>
            <a:endParaRPr lang="it-IT"/>
          </a:p>
          <a:p>
            <a:pPr marL="342900" indent="-342900">
              <a:buAutoNum type="arabicPeriod"/>
            </a:pPr>
            <a:endParaRPr lang="it-IT"/>
          </a:p>
          <a:p>
            <a:pPr marL="342900" indent="-342900">
              <a:buAutoNum type="arabicPeriod"/>
            </a:pPr>
            <a:r>
              <a:rPr lang="it-IT"/>
              <a:t>Apritelo in Visual Studio Code</a:t>
            </a:r>
          </a:p>
          <a:p>
            <a:pPr marL="342900" indent="-342900">
              <a:buAutoNum type="arabicPeriod"/>
            </a:pPr>
            <a:endParaRPr lang="it-IT"/>
          </a:p>
          <a:p>
            <a:pPr marL="342900" indent="-342900">
              <a:buAutoNum type="arabicPeriod"/>
            </a:pPr>
            <a:r>
              <a:rPr lang="it-IT"/>
              <a:t>Create una cella di </a:t>
            </a:r>
            <a:r>
              <a:rPr lang="it-IT" err="1"/>
              <a:t>markdown</a:t>
            </a:r>
            <a:r>
              <a:rPr lang="it-IT"/>
              <a:t> (testo) e scrivete un commento acido</a:t>
            </a:r>
          </a:p>
          <a:p>
            <a:pPr marL="342900" indent="-342900">
              <a:buAutoNum type="arabicPeriod"/>
            </a:pPr>
            <a:endParaRPr lang="it-IT"/>
          </a:p>
          <a:p>
            <a:pPr marL="342900" indent="-342900">
              <a:buAutoNum type="arabicPeriod"/>
            </a:pPr>
            <a:r>
              <a:rPr lang="it-IT"/>
              <a:t>Create una cella di code (codice) e scrivete un semplice </a:t>
            </a:r>
            <a:r>
              <a:rPr lang="it-IT" err="1"/>
              <a:t>print</a:t>
            </a:r>
            <a:endParaRPr lang="it-IT"/>
          </a:p>
        </p:txBody>
      </p:sp>
      <p:sp>
        <p:nvSpPr>
          <p:cNvPr id="4" name="Titolo 3">
            <a:extLst>
              <a:ext uri="{FF2B5EF4-FFF2-40B4-BE49-F238E27FC236}">
                <a16:creationId xmlns:a16="http://schemas.microsoft.com/office/drawing/2014/main" id="{0F290D1A-E637-AC1C-B96A-D0DEFC6F54B1}"/>
              </a:ext>
            </a:extLst>
          </p:cNvPr>
          <p:cNvSpPr>
            <a:spLocks noGrp="1"/>
          </p:cNvSpPr>
          <p:nvPr>
            <p:ph type="title"/>
          </p:nvPr>
        </p:nvSpPr>
        <p:spPr/>
        <p:txBody>
          <a:bodyPr/>
          <a:lstStyle/>
          <a:p>
            <a:r>
              <a:rPr lang="it-IT" sz="3200"/>
              <a:t>Notebooks</a:t>
            </a:r>
          </a:p>
        </p:txBody>
      </p:sp>
    </p:spTree>
    <p:extLst>
      <p:ext uri="{BB962C8B-B14F-4D97-AF65-F5344CB8AC3E}">
        <p14:creationId xmlns:p14="http://schemas.microsoft.com/office/powerpoint/2010/main" val="542896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8BB79-2B81-A353-9EA9-9EE77AC4DB2C}"/>
              </a:ext>
            </a:extLst>
          </p:cNvPr>
          <p:cNvSpPr>
            <a:spLocks noGrp="1"/>
          </p:cNvSpPr>
          <p:nvPr>
            <p:ph type="title"/>
          </p:nvPr>
        </p:nvSpPr>
        <p:spPr/>
        <p:txBody>
          <a:bodyPr/>
          <a:lstStyle/>
          <a:p>
            <a:r>
              <a:rPr lang="it-IT"/>
              <a:t>La console </a:t>
            </a:r>
            <a:r>
              <a:rPr lang="it-IT" err="1"/>
              <a:t>python</a:t>
            </a:r>
            <a:endParaRPr lang="en-GB"/>
          </a:p>
        </p:txBody>
      </p:sp>
      <p:sp>
        <p:nvSpPr>
          <p:cNvPr id="3" name="Content Placeholder 2">
            <a:extLst>
              <a:ext uri="{FF2B5EF4-FFF2-40B4-BE49-F238E27FC236}">
                <a16:creationId xmlns:a16="http://schemas.microsoft.com/office/drawing/2014/main" id="{0979C277-85E6-8A69-45C0-B1D422CED4FB}"/>
              </a:ext>
            </a:extLst>
          </p:cNvPr>
          <p:cNvSpPr>
            <a:spLocks noGrp="1"/>
          </p:cNvSpPr>
          <p:nvPr>
            <p:ph sz="quarter" idx="10"/>
          </p:nvPr>
        </p:nvSpPr>
        <p:spPr/>
        <p:txBody>
          <a:bodyPr/>
          <a:lstStyle/>
          <a:p>
            <a:r>
              <a:rPr lang="it-IT"/>
              <a:t>Una volta installato, è possibile richiamare la console di </a:t>
            </a:r>
            <a:r>
              <a:rPr lang="it-IT" err="1"/>
              <a:t>python</a:t>
            </a:r>
            <a:r>
              <a:rPr lang="it-IT"/>
              <a:t> semplicemente scrivendo:</a:t>
            </a:r>
          </a:p>
          <a:p>
            <a:r>
              <a:rPr lang="it-IT" err="1">
                <a:latin typeface="Courier New" panose="02070309020205020404" pitchFamily="49" charset="0"/>
                <a:cs typeface="Courier New" panose="02070309020205020404" pitchFamily="49" charset="0"/>
              </a:rPr>
              <a:t>python</a:t>
            </a:r>
            <a:endParaRPr lang="it-IT">
              <a:latin typeface="Courier New" panose="02070309020205020404" pitchFamily="49" charset="0"/>
              <a:cs typeface="Courier New" panose="02070309020205020404" pitchFamily="49" charset="0"/>
            </a:endParaRPr>
          </a:p>
          <a:p>
            <a:endParaRPr lang="it-IT"/>
          </a:p>
          <a:p>
            <a:r>
              <a:rPr lang="it-IT"/>
              <a:t>all’interno di una shell, verrà visualizzato il prompt: </a:t>
            </a:r>
          </a:p>
          <a:p>
            <a:r>
              <a:rPr lang="it-IT">
                <a:latin typeface="Courier New" panose="02070309020205020404" pitchFamily="49" charset="0"/>
                <a:cs typeface="Courier New" panose="02070309020205020404" pitchFamily="49" charset="0"/>
              </a:rPr>
              <a:t>&gt;&gt;</a:t>
            </a:r>
          </a:p>
          <a:p>
            <a:endParaRPr lang="en-GB">
              <a:latin typeface="Courier New" panose="02070309020205020404" pitchFamily="49" charset="0"/>
              <a:cs typeface="Courier New" panose="02070309020205020404" pitchFamily="49" charset="0"/>
            </a:endParaRPr>
          </a:p>
          <a:p>
            <a:r>
              <a:rPr lang="en-GB">
                <a:latin typeface="Montserrat" panose="00000500000000000000" pitchFamily="50" charset="0"/>
                <a:cs typeface="Courier New" panose="02070309020205020404" pitchFamily="49" charset="0"/>
              </a:rPr>
              <a:t>Qui </a:t>
            </a:r>
            <a:r>
              <a:rPr lang="en-GB" err="1">
                <a:latin typeface="Montserrat" panose="00000500000000000000" pitchFamily="50" charset="0"/>
                <a:cs typeface="Courier New" panose="02070309020205020404" pitchFamily="49" charset="0"/>
              </a:rPr>
              <a:t>si</a:t>
            </a:r>
            <a:r>
              <a:rPr lang="en-GB">
                <a:latin typeface="Montserrat" panose="00000500000000000000" pitchFamily="50" charset="0"/>
                <a:cs typeface="Courier New" panose="02070309020205020404" pitchFamily="49" charset="0"/>
              </a:rPr>
              <a:t> </a:t>
            </a:r>
            <a:r>
              <a:rPr lang="en-GB" err="1">
                <a:latin typeface="Montserrat" panose="00000500000000000000" pitchFamily="50" charset="0"/>
                <a:cs typeface="Courier New" panose="02070309020205020404" pitchFamily="49" charset="0"/>
              </a:rPr>
              <a:t>possono</a:t>
            </a:r>
            <a:r>
              <a:rPr lang="en-GB">
                <a:latin typeface="Montserrat" panose="00000500000000000000" pitchFamily="50" charset="0"/>
                <a:cs typeface="Courier New" panose="02070309020205020404" pitchFamily="49" charset="0"/>
              </a:rPr>
              <a:t> dare </a:t>
            </a:r>
            <a:r>
              <a:rPr lang="en-GB" err="1">
                <a:latin typeface="Montserrat" panose="00000500000000000000" pitchFamily="50" charset="0"/>
                <a:cs typeface="Courier New" panose="02070309020205020404" pitchFamily="49" charset="0"/>
              </a:rPr>
              <a:t>istruzioni</a:t>
            </a:r>
            <a:r>
              <a:rPr lang="en-GB">
                <a:latin typeface="Montserrat" panose="00000500000000000000" pitchFamily="50" charset="0"/>
                <a:cs typeface="Courier New" panose="02070309020205020404" pitchFamily="49" charset="0"/>
              </a:rPr>
              <a:t> python </a:t>
            </a:r>
            <a:r>
              <a:rPr lang="en-GB" err="1">
                <a:latin typeface="Montserrat" panose="00000500000000000000" pitchFamily="50" charset="0"/>
                <a:cs typeface="Courier New" panose="02070309020205020404" pitchFamily="49" charset="0"/>
              </a:rPr>
              <a:t>una</a:t>
            </a:r>
            <a:r>
              <a:rPr lang="en-GB">
                <a:latin typeface="Montserrat" panose="00000500000000000000" pitchFamily="50" charset="0"/>
                <a:cs typeface="Courier New" panose="02070309020205020404" pitchFamily="49" charset="0"/>
              </a:rPr>
              <a:t> </a:t>
            </a:r>
            <a:r>
              <a:rPr lang="en-GB" err="1">
                <a:latin typeface="Montserrat" panose="00000500000000000000" pitchFamily="50" charset="0"/>
                <a:cs typeface="Courier New" panose="02070309020205020404" pitchFamily="49" charset="0"/>
              </a:rPr>
              <a:t>riga</a:t>
            </a:r>
            <a:r>
              <a:rPr lang="en-GB">
                <a:latin typeface="Montserrat" panose="00000500000000000000" pitchFamily="50" charset="0"/>
                <a:cs typeface="Courier New" panose="02070309020205020404" pitchFamily="49" charset="0"/>
              </a:rPr>
              <a:t> </a:t>
            </a:r>
            <a:r>
              <a:rPr lang="en-GB" err="1">
                <a:latin typeface="Montserrat" panose="00000500000000000000" pitchFamily="50" charset="0"/>
                <a:cs typeface="Courier New" panose="02070309020205020404" pitchFamily="49" charset="0"/>
              </a:rPr>
              <a:t>alla</a:t>
            </a:r>
            <a:r>
              <a:rPr lang="en-GB">
                <a:latin typeface="Montserrat" panose="00000500000000000000" pitchFamily="50" charset="0"/>
                <a:cs typeface="Courier New" panose="02070309020205020404" pitchFamily="49" charset="0"/>
              </a:rPr>
              <a:t> volta:</a:t>
            </a:r>
          </a:p>
          <a:p>
            <a:r>
              <a:rPr lang="en-GB">
                <a:latin typeface="Courier New" panose="02070309020205020404" pitchFamily="49" charset="0"/>
                <a:cs typeface="Courier New" panose="02070309020205020404" pitchFamily="49" charset="0"/>
              </a:rPr>
              <a:t>&gt;&gt; print(“Ciao a tutti!”)</a:t>
            </a:r>
          </a:p>
          <a:p>
            <a:endParaRPr lang="en-GB">
              <a:latin typeface="Courier New" panose="02070309020205020404" pitchFamily="49" charset="0"/>
              <a:cs typeface="Courier New" panose="02070309020205020404" pitchFamily="49" charset="0"/>
            </a:endParaRPr>
          </a:p>
          <a:p>
            <a:r>
              <a:rPr lang="en-GB">
                <a:latin typeface="Montserrat" panose="00000500000000000000" pitchFamily="50" charset="0"/>
                <a:cs typeface="Courier New" panose="02070309020205020404" pitchFamily="49" charset="0"/>
              </a:rPr>
              <a:t>La </a:t>
            </a:r>
            <a:r>
              <a:rPr lang="en-GB" err="1">
                <a:latin typeface="Montserrat" panose="00000500000000000000" pitchFamily="50" charset="0"/>
                <a:cs typeface="Courier New" panose="02070309020205020404" pitchFamily="49" charset="0"/>
              </a:rPr>
              <a:t>funzione</a:t>
            </a:r>
            <a:r>
              <a:rPr lang="en-GB">
                <a:latin typeface="Montserrat" panose="00000500000000000000" pitchFamily="50" charset="0"/>
                <a:cs typeface="Courier New" panose="02070309020205020404" pitchFamily="49" charset="0"/>
              </a:rPr>
              <a:t> print </a:t>
            </a:r>
            <a:r>
              <a:rPr lang="en-GB" err="1">
                <a:latin typeface="Montserrat" panose="00000500000000000000" pitchFamily="50" charset="0"/>
                <a:cs typeface="Courier New" panose="02070309020205020404" pitchFamily="49" charset="0"/>
              </a:rPr>
              <a:t>consente</a:t>
            </a:r>
            <a:r>
              <a:rPr lang="en-GB">
                <a:latin typeface="Montserrat" panose="00000500000000000000" pitchFamily="50" charset="0"/>
                <a:cs typeface="Courier New" panose="02070309020205020404" pitchFamily="49" charset="0"/>
              </a:rPr>
              <a:t> di </a:t>
            </a:r>
            <a:r>
              <a:rPr lang="en-GB" err="1">
                <a:latin typeface="Montserrat" panose="00000500000000000000" pitchFamily="50" charset="0"/>
                <a:cs typeface="Courier New" panose="02070309020205020404" pitchFamily="49" charset="0"/>
              </a:rPr>
              <a:t>scrivere</a:t>
            </a:r>
            <a:r>
              <a:rPr lang="en-GB">
                <a:latin typeface="Montserrat" panose="00000500000000000000" pitchFamily="50" charset="0"/>
                <a:cs typeface="Courier New" panose="02070309020205020404" pitchFamily="49" charset="0"/>
              </a:rPr>
              <a:t> </a:t>
            </a:r>
            <a:r>
              <a:rPr lang="en-GB" err="1">
                <a:latin typeface="Montserrat" panose="00000500000000000000" pitchFamily="50" charset="0"/>
                <a:cs typeface="Courier New" panose="02070309020205020404" pitchFamily="49" charset="0"/>
              </a:rPr>
              <a:t>qualcosa</a:t>
            </a:r>
            <a:r>
              <a:rPr lang="en-GB">
                <a:latin typeface="Montserrat" panose="00000500000000000000" pitchFamily="50" charset="0"/>
                <a:cs typeface="Courier New" panose="02070309020205020404" pitchFamily="49" charset="0"/>
              </a:rPr>
              <a:t> a </a:t>
            </a:r>
            <a:r>
              <a:rPr lang="en-GB" err="1">
                <a:latin typeface="Montserrat" panose="00000500000000000000" pitchFamily="50" charset="0"/>
                <a:cs typeface="Courier New" panose="02070309020205020404" pitchFamily="49" charset="0"/>
              </a:rPr>
              <a:t>schermo</a:t>
            </a:r>
            <a:r>
              <a:rPr lang="en-GB">
                <a:latin typeface="Montserrat" panose="00000500000000000000" pitchFamily="50" charset="0"/>
                <a:cs typeface="Courier New" panose="02070309020205020404" pitchFamily="49" charset="0"/>
              </a:rPr>
              <a:t>, </a:t>
            </a:r>
            <a:r>
              <a:rPr lang="en-GB" err="1">
                <a:latin typeface="Montserrat" panose="00000500000000000000" pitchFamily="50" charset="0"/>
                <a:cs typeface="Courier New" panose="02070309020205020404" pitchFamily="49" charset="0"/>
              </a:rPr>
              <a:t>rendendola</a:t>
            </a:r>
            <a:r>
              <a:rPr lang="en-GB">
                <a:latin typeface="Montserrat" panose="00000500000000000000" pitchFamily="50" charset="0"/>
                <a:cs typeface="Courier New" panose="02070309020205020404" pitchFamily="49" charset="0"/>
              </a:rPr>
              <a:t> utile per </a:t>
            </a:r>
            <a:r>
              <a:rPr lang="en-GB" err="1">
                <a:latin typeface="Montserrat" panose="00000500000000000000" pitchFamily="50" charset="0"/>
                <a:cs typeface="Courier New" panose="02070309020205020404" pitchFamily="49" charset="0"/>
              </a:rPr>
              <a:t>mandare</a:t>
            </a:r>
            <a:r>
              <a:rPr lang="en-GB">
                <a:latin typeface="Montserrat" panose="00000500000000000000" pitchFamily="50" charset="0"/>
                <a:cs typeface="Courier New" panose="02070309020205020404" pitchFamily="49" charset="0"/>
              </a:rPr>
              <a:t> </a:t>
            </a:r>
            <a:r>
              <a:rPr lang="en-GB" err="1">
                <a:latin typeface="Montserrat" panose="00000500000000000000" pitchFamily="50" charset="0"/>
                <a:cs typeface="Courier New" panose="02070309020205020404" pitchFamily="49" charset="0"/>
              </a:rPr>
              <a:t>messaggi</a:t>
            </a:r>
            <a:r>
              <a:rPr lang="en-GB">
                <a:latin typeface="Montserrat" panose="00000500000000000000" pitchFamily="50" charset="0"/>
                <a:cs typeface="Courier New" panose="02070309020205020404" pitchFamily="49" charset="0"/>
              </a:rPr>
              <a:t> </a:t>
            </a:r>
            <a:r>
              <a:rPr lang="en-GB" err="1">
                <a:latin typeface="Montserrat" panose="00000500000000000000" pitchFamily="50" charset="0"/>
                <a:cs typeface="Courier New" panose="02070309020205020404" pitchFamily="49" charset="0"/>
              </a:rPr>
              <a:t>all’utente</a:t>
            </a:r>
            <a:r>
              <a:rPr lang="en-GB">
                <a:latin typeface="Montserrat" panose="00000500000000000000" pitchFamily="50" charset="0"/>
                <a:cs typeface="Courier New" panose="02070309020205020404" pitchFamily="49" charset="0"/>
              </a:rPr>
              <a:t>. </a:t>
            </a:r>
            <a:r>
              <a:rPr lang="en-GB" err="1">
                <a:latin typeface="Montserrat" panose="00000500000000000000" pitchFamily="50" charset="0"/>
                <a:cs typeface="Courier New" panose="02070309020205020404" pitchFamily="49" charset="0"/>
              </a:rPr>
              <a:t>Diamo</a:t>
            </a:r>
            <a:r>
              <a:rPr lang="en-GB">
                <a:latin typeface="Montserrat" panose="00000500000000000000" pitchFamily="50" charset="0"/>
                <a:cs typeface="Courier New" panose="02070309020205020404" pitchFamily="49" charset="0"/>
              </a:rPr>
              <a:t> </a:t>
            </a:r>
            <a:r>
              <a:rPr lang="en-GB" err="1">
                <a:latin typeface="Montserrat" panose="00000500000000000000" pitchFamily="50" charset="0"/>
                <a:cs typeface="Courier New" panose="02070309020205020404" pitchFamily="49" charset="0"/>
              </a:rPr>
              <a:t>una</a:t>
            </a:r>
            <a:r>
              <a:rPr lang="en-GB">
                <a:latin typeface="Montserrat" panose="00000500000000000000" pitchFamily="50" charset="0"/>
                <a:cs typeface="Courier New" panose="02070309020205020404" pitchFamily="49" charset="0"/>
              </a:rPr>
              <a:t> </a:t>
            </a:r>
            <a:r>
              <a:rPr lang="en-GB" err="1">
                <a:latin typeface="Montserrat" panose="00000500000000000000" pitchFamily="50" charset="0"/>
                <a:cs typeface="Courier New" panose="02070309020205020404" pitchFamily="49" charset="0"/>
              </a:rPr>
              <a:t>piccola</a:t>
            </a:r>
            <a:r>
              <a:rPr lang="en-GB">
                <a:latin typeface="Montserrat" panose="00000500000000000000" pitchFamily="50" charset="0"/>
                <a:cs typeface="Courier New" panose="02070309020205020404" pitchFamily="49" charset="0"/>
              </a:rPr>
              <a:t> </a:t>
            </a:r>
            <a:r>
              <a:rPr lang="en-GB" err="1">
                <a:latin typeface="Montserrat" panose="00000500000000000000" pitchFamily="50" charset="0"/>
                <a:cs typeface="Courier New" panose="02070309020205020404" pitchFamily="49" charset="0"/>
              </a:rPr>
              <a:t>occhiata</a:t>
            </a:r>
            <a:r>
              <a:rPr lang="en-GB">
                <a:latin typeface="Montserrat" panose="00000500000000000000" pitchFamily="50" charset="0"/>
                <a:cs typeface="Courier New" panose="02070309020205020404" pitchFamily="49" charset="0"/>
              </a:rPr>
              <a:t> a </a:t>
            </a:r>
            <a:r>
              <a:rPr lang="en-GB" err="1">
                <a:latin typeface="Montserrat" panose="00000500000000000000" pitchFamily="50" charset="0"/>
                <a:cs typeface="Courier New" panose="02070309020205020404" pitchFamily="49" charset="0"/>
              </a:rPr>
              <a:t>quello</a:t>
            </a:r>
            <a:r>
              <a:rPr lang="en-GB">
                <a:latin typeface="Montserrat" panose="00000500000000000000" pitchFamily="50" charset="0"/>
                <a:cs typeface="Courier New" panose="02070309020205020404" pitchFamily="49" charset="0"/>
              </a:rPr>
              <a:t> </a:t>
            </a:r>
            <a:r>
              <a:rPr lang="en-GB" err="1">
                <a:latin typeface="Montserrat" panose="00000500000000000000" pitchFamily="50" charset="0"/>
                <a:cs typeface="Courier New" panose="02070309020205020404" pitchFamily="49" charset="0"/>
              </a:rPr>
              <a:t>che</a:t>
            </a:r>
            <a:r>
              <a:rPr lang="en-GB">
                <a:latin typeface="Montserrat" panose="00000500000000000000" pitchFamily="50" charset="0"/>
                <a:cs typeface="Courier New" panose="02070309020205020404" pitchFamily="49" charset="0"/>
              </a:rPr>
              <a:t> ci </a:t>
            </a:r>
            <a:r>
              <a:rPr lang="en-GB" err="1">
                <a:latin typeface="Montserrat" panose="00000500000000000000" pitchFamily="50" charset="0"/>
                <a:cs typeface="Courier New" panose="02070309020205020404" pitchFamily="49" charset="0"/>
              </a:rPr>
              <a:t>aspetta</a:t>
            </a:r>
            <a:r>
              <a:rPr lang="en-GB">
                <a:latin typeface="Montserrat" panose="00000500000000000000" pitchFamily="50" charset="0"/>
                <a:cs typeface="Courier New" panose="02070309020205020404" pitchFamily="49" charset="0"/>
              </a:rPr>
              <a:t> </a:t>
            </a:r>
            <a:r>
              <a:rPr lang="en-GB" err="1">
                <a:latin typeface="Montserrat" panose="00000500000000000000" pitchFamily="50" charset="0"/>
                <a:cs typeface="Courier New" panose="02070309020205020404" pitchFamily="49" charset="0"/>
              </a:rPr>
              <a:t>analizzandola</a:t>
            </a:r>
            <a:r>
              <a:rPr lang="en-GB">
                <a:latin typeface="Montserrat" panose="00000500000000000000" pitchFamily="50" charset="0"/>
                <a:cs typeface="Courier New" panose="02070309020205020404" pitchFamily="49" charset="0"/>
              </a:rPr>
              <a:t> </a:t>
            </a:r>
            <a:r>
              <a:rPr lang="en-GB" err="1">
                <a:latin typeface="Montserrat" panose="00000500000000000000" pitchFamily="50" charset="0"/>
                <a:cs typeface="Courier New" panose="02070309020205020404" pitchFamily="49" charset="0"/>
              </a:rPr>
              <a:t>più</a:t>
            </a:r>
            <a:r>
              <a:rPr lang="en-GB">
                <a:latin typeface="Montserrat" panose="00000500000000000000" pitchFamily="50" charset="0"/>
                <a:cs typeface="Courier New" panose="02070309020205020404" pitchFamily="49" charset="0"/>
              </a:rPr>
              <a:t> da </a:t>
            </a:r>
            <a:r>
              <a:rPr lang="en-GB" err="1">
                <a:latin typeface="Montserrat" panose="00000500000000000000" pitchFamily="50" charset="0"/>
                <a:cs typeface="Courier New" panose="02070309020205020404" pitchFamily="49" charset="0"/>
              </a:rPr>
              <a:t>vicino</a:t>
            </a:r>
            <a:r>
              <a:rPr lang="en-GB">
                <a:latin typeface="Montserrat" panose="00000500000000000000" pitchFamily="50" charset="0"/>
                <a:cs typeface="Courier New" panose="02070309020205020404" pitchFamily="49" charset="0"/>
              </a:rPr>
              <a:t>:</a:t>
            </a:r>
          </a:p>
          <a:p>
            <a:pPr marL="285750" indent="-285750">
              <a:buFont typeface="Arial" panose="020B0604020202020204" pitchFamily="34" charset="0"/>
              <a:buChar char="•"/>
            </a:pPr>
            <a:r>
              <a:rPr lang="en-GB">
                <a:latin typeface="Courier New" panose="02070309020205020404" pitchFamily="49" charset="0"/>
                <a:cs typeface="Courier New" panose="02070309020205020404" pitchFamily="49" charset="0"/>
              </a:rPr>
              <a:t>print</a:t>
            </a:r>
            <a:r>
              <a:rPr lang="en-GB">
                <a:latin typeface="Montserrat" panose="00000500000000000000" pitchFamily="50" charset="0"/>
                <a:cs typeface="Courier New" panose="02070309020205020404" pitchFamily="49" charset="0"/>
              </a:rPr>
              <a:t> è </a:t>
            </a:r>
            <a:r>
              <a:rPr lang="en-GB" err="1">
                <a:latin typeface="Montserrat" panose="00000500000000000000" pitchFamily="50" charset="0"/>
                <a:cs typeface="Courier New" panose="02070309020205020404" pitchFamily="49" charset="0"/>
              </a:rPr>
              <a:t>una</a:t>
            </a:r>
            <a:r>
              <a:rPr lang="en-GB">
                <a:latin typeface="Montserrat" panose="00000500000000000000" pitchFamily="50" charset="0"/>
                <a:cs typeface="Courier New" panose="02070309020205020404" pitchFamily="49" charset="0"/>
              </a:rPr>
              <a:t> </a:t>
            </a:r>
            <a:r>
              <a:rPr lang="en-GB" err="1">
                <a:latin typeface="Montserrat" panose="00000500000000000000" pitchFamily="50" charset="0"/>
                <a:cs typeface="Courier New" panose="02070309020205020404" pitchFamily="49" charset="0"/>
              </a:rPr>
              <a:t>funzione</a:t>
            </a:r>
            <a:r>
              <a:rPr lang="en-GB">
                <a:latin typeface="Montserrat" panose="00000500000000000000" pitchFamily="50" charset="0"/>
                <a:cs typeface="Courier New" panose="02070309020205020404" pitchFamily="49" charset="0"/>
              </a:rPr>
              <a:t> e le </a:t>
            </a:r>
            <a:r>
              <a:rPr lang="en-GB" err="1">
                <a:latin typeface="Montserrat" panose="00000500000000000000" pitchFamily="50" charset="0"/>
                <a:cs typeface="Courier New" panose="02070309020205020404" pitchFamily="49" charset="0"/>
              </a:rPr>
              <a:t>parentesi</a:t>
            </a:r>
            <a:r>
              <a:rPr lang="en-GB">
                <a:latin typeface="Montserrat" panose="00000500000000000000" pitchFamily="50" charset="0"/>
                <a:cs typeface="Courier New" panose="02070309020205020404" pitchFamily="49" charset="0"/>
              </a:rPr>
              <a:t> </a:t>
            </a:r>
            <a:r>
              <a:rPr lang="en-GB" err="1">
                <a:latin typeface="Montserrat" panose="00000500000000000000" pitchFamily="50" charset="0"/>
                <a:cs typeface="Courier New" panose="02070309020205020404" pitchFamily="49" charset="0"/>
              </a:rPr>
              <a:t>indicano</a:t>
            </a:r>
            <a:r>
              <a:rPr lang="en-GB">
                <a:latin typeface="Montserrat" panose="00000500000000000000" pitchFamily="50" charset="0"/>
                <a:cs typeface="Courier New" panose="02070309020205020404" pitchFamily="49" charset="0"/>
              </a:rPr>
              <a:t> </a:t>
            </a:r>
            <a:r>
              <a:rPr lang="en-GB" err="1">
                <a:latin typeface="Montserrat" panose="00000500000000000000" pitchFamily="50" charset="0"/>
                <a:cs typeface="Courier New" panose="02070309020205020404" pitchFamily="49" charset="0"/>
              </a:rPr>
              <a:t>l’input</a:t>
            </a:r>
            <a:endParaRPr lang="en-GB">
              <a:latin typeface="Montserrat" panose="00000500000000000000" pitchFamily="50" charset="0"/>
              <a:cs typeface="Courier New" panose="02070309020205020404" pitchFamily="49" charset="0"/>
            </a:endParaRPr>
          </a:p>
          <a:p>
            <a:pPr marL="285750" indent="-285750">
              <a:buFont typeface="Arial" panose="020B0604020202020204" pitchFamily="34" charset="0"/>
              <a:buChar char="•"/>
            </a:pPr>
            <a:r>
              <a:rPr lang="en-GB">
                <a:latin typeface="Courier New" panose="02070309020205020404" pitchFamily="49" charset="0"/>
                <a:cs typeface="Courier New" panose="02070309020205020404" pitchFamily="49" charset="0"/>
              </a:rPr>
              <a:t>“”</a:t>
            </a:r>
            <a:r>
              <a:rPr lang="en-GB">
                <a:latin typeface="Montserrat" panose="00000500000000000000" pitchFamily="50" charset="0"/>
                <a:cs typeface="Courier New" panose="02070309020205020404" pitchFamily="49" charset="0"/>
              </a:rPr>
              <a:t> </a:t>
            </a:r>
            <a:r>
              <a:rPr lang="en-GB" err="1">
                <a:latin typeface="Montserrat" panose="00000500000000000000" pitchFamily="50" charset="0"/>
                <a:cs typeface="Courier New" panose="02070309020205020404" pitchFamily="49" charset="0"/>
              </a:rPr>
              <a:t>servono</a:t>
            </a:r>
            <a:r>
              <a:rPr lang="en-GB">
                <a:latin typeface="Montserrat" panose="00000500000000000000" pitchFamily="50" charset="0"/>
                <a:cs typeface="Courier New" panose="02070309020205020404" pitchFamily="49" charset="0"/>
              </a:rPr>
              <a:t> a </a:t>
            </a:r>
            <a:r>
              <a:rPr lang="en-GB" err="1">
                <a:latin typeface="Montserrat" panose="00000500000000000000" pitchFamily="50" charset="0"/>
                <a:cs typeface="Courier New" panose="02070309020205020404" pitchFamily="49" charset="0"/>
              </a:rPr>
              <a:t>indicare</a:t>
            </a:r>
            <a:r>
              <a:rPr lang="en-GB">
                <a:latin typeface="Montserrat" panose="00000500000000000000" pitchFamily="50" charset="0"/>
                <a:cs typeface="Courier New" panose="02070309020205020404" pitchFamily="49" charset="0"/>
              </a:rPr>
              <a:t> il </a:t>
            </a:r>
            <a:r>
              <a:rPr lang="en-GB" err="1">
                <a:latin typeface="Montserrat" panose="00000500000000000000" pitchFamily="50" charset="0"/>
                <a:cs typeface="Courier New" panose="02070309020205020404" pitchFamily="49" charset="0"/>
              </a:rPr>
              <a:t>fatto</a:t>
            </a:r>
            <a:r>
              <a:rPr lang="en-GB">
                <a:latin typeface="Montserrat" panose="00000500000000000000" pitchFamily="50" charset="0"/>
                <a:cs typeface="Courier New" panose="02070309020205020404" pitchFamily="49" charset="0"/>
              </a:rPr>
              <a:t> </a:t>
            </a:r>
            <a:r>
              <a:rPr lang="en-GB" err="1">
                <a:latin typeface="Montserrat" panose="00000500000000000000" pitchFamily="50" charset="0"/>
                <a:cs typeface="Courier New" panose="02070309020205020404" pitchFamily="49" charset="0"/>
              </a:rPr>
              <a:t>che</a:t>
            </a:r>
            <a:r>
              <a:rPr lang="en-GB">
                <a:latin typeface="Montserrat" panose="00000500000000000000" pitchFamily="50" charset="0"/>
                <a:cs typeface="Courier New" panose="02070309020205020404" pitchFamily="49" charset="0"/>
              </a:rPr>
              <a:t> </a:t>
            </a:r>
            <a:r>
              <a:rPr lang="en-GB" err="1">
                <a:latin typeface="Montserrat" panose="00000500000000000000" pitchFamily="50" charset="0"/>
                <a:cs typeface="Courier New" panose="02070309020205020404" pitchFamily="49" charset="0"/>
              </a:rPr>
              <a:t>stiamo</a:t>
            </a:r>
            <a:r>
              <a:rPr lang="en-GB">
                <a:latin typeface="Montserrat" panose="00000500000000000000" pitchFamily="50" charset="0"/>
                <a:cs typeface="Courier New" panose="02070309020205020404" pitchFamily="49" charset="0"/>
              </a:rPr>
              <a:t> </a:t>
            </a:r>
            <a:r>
              <a:rPr lang="en-GB" err="1">
                <a:latin typeface="Montserrat" panose="00000500000000000000" pitchFamily="50" charset="0"/>
                <a:cs typeface="Courier New" panose="02070309020205020404" pitchFamily="49" charset="0"/>
              </a:rPr>
              <a:t>trattando</a:t>
            </a:r>
            <a:r>
              <a:rPr lang="en-GB">
                <a:latin typeface="Montserrat" panose="00000500000000000000" pitchFamily="50" charset="0"/>
                <a:cs typeface="Courier New" panose="02070309020205020404" pitchFamily="49" charset="0"/>
              </a:rPr>
              <a:t> </a:t>
            </a:r>
            <a:r>
              <a:rPr lang="en-GB" err="1">
                <a:latin typeface="Montserrat" panose="00000500000000000000" pitchFamily="50" charset="0"/>
                <a:cs typeface="Courier New" panose="02070309020205020404" pitchFamily="49" charset="0"/>
              </a:rPr>
              <a:t>una</a:t>
            </a:r>
            <a:r>
              <a:rPr lang="en-GB">
                <a:latin typeface="Montserrat" panose="00000500000000000000" pitchFamily="50" charset="0"/>
                <a:cs typeface="Courier New" panose="02070309020205020404" pitchFamily="49" charset="0"/>
              </a:rPr>
              <a:t> </a:t>
            </a:r>
            <a:r>
              <a:rPr lang="en-GB" err="1">
                <a:latin typeface="Montserrat" panose="00000500000000000000" pitchFamily="50" charset="0"/>
                <a:cs typeface="Courier New" panose="02070309020205020404" pitchFamily="49" charset="0"/>
              </a:rPr>
              <a:t>stringa</a:t>
            </a:r>
            <a:r>
              <a:rPr lang="en-GB">
                <a:latin typeface="Montserrat" panose="00000500000000000000" pitchFamily="50" charset="0"/>
                <a:cs typeface="Courier New" panose="02070309020205020404" pitchFamily="49" charset="0"/>
              </a:rPr>
              <a:t> di testo </a:t>
            </a:r>
            <a:r>
              <a:rPr lang="en-GB" err="1">
                <a:latin typeface="Montserrat" panose="00000500000000000000" pitchFamily="50" charset="0"/>
                <a:cs typeface="Courier New" panose="02070309020205020404" pitchFamily="49" charset="0"/>
              </a:rPr>
              <a:t>tal</a:t>
            </a:r>
            <a:r>
              <a:rPr lang="en-GB">
                <a:latin typeface="Montserrat" panose="00000500000000000000" pitchFamily="50" charset="0"/>
                <a:cs typeface="Courier New" panose="02070309020205020404" pitchFamily="49" charset="0"/>
              </a:rPr>
              <a:t> quale e non di </a:t>
            </a:r>
            <a:r>
              <a:rPr lang="en-GB" err="1">
                <a:latin typeface="Montserrat" panose="00000500000000000000" pitchFamily="50" charset="0"/>
                <a:cs typeface="Courier New" panose="02070309020205020404" pitchFamily="49" charset="0"/>
              </a:rPr>
              <a:t>codice</a:t>
            </a:r>
            <a:endParaRPr lang="en-GB">
              <a:latin typeface="Montserrat" panose="00000500000000000000" pitchFamily="50" charset="0"/>
              <a:cs typeface="Courier New" panose="02070309020205020404" pitchFamily="49" charset="0"/>
            </a:endParaRPr>
          </a:p>
          <a:p>
            <a:endParaRPr lang="en-GB">
              <a:latin typeface="Courier New" panose="02070309020205020404" pitchFamily="49" charset="0"/>
              <a:cs typeface="Courier New" panose="02070309020205020404" pitchFamily="49" charset="0"/>
            </a:endParaRPr>
          </a:p>
          <a:p>
            <a:endParaRPr lang="en-GB">
              <a:latin typeface="Courier New" panose="02070309020205020404" pitchFamily="49" charset="0"/>
              <a:cs typeface="Courier New" panose="02070309020205020404" pitchFamily="49" charset="0"/>
            </a:endParaRPr>
          </a:p>
          <a:p>
            <a:endParaRPr lang="en-GB">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36985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3DBE6-E4BB-9A6E-CBEF-4DAC96CE543C}"/>
              </a:ext>
            </a:extLst>
          </p:cNvPr>
          <p:cNvSpPr>
            <a:spLocks noGrp="1"/>
          </p:cNvSpPr>
          <p:nvPr>
            <p:ph type="title"/>
          </p:nvPr>
        </p:nvSpPr>
        <p:spPr/>
        <p:txBody>
          <a:bodyPr/>
          <a:lstStyle/>
          <a:p>
            <a:r>
              <a:rPr lang="it-IT"/>
              <a:t>Script </a:t>
            </a:r>
            <a:r>
              <a:rPr lang="it-IT" err="1"/>
              <a:t>python</a:t>
            </a:r>
            <a:r>
              <a:rPr lang="it-IT"/>
              <a:t>: i file .</a:t>
            </a:r>
            <a:r>
              <a:rPr lang="it-IT" err="1"/>
              <a:t>py</a:t>
            </a:r>
            <a:endParaRPr lang="en-GB"/>
          </a:p>
        </p:txBody>
      </p:sp>
      <p:pic>
        <p:nvPicPr>
          <p:cNvPr id="4" name="Content Placeholder 4" descr="School boy outline">
            <a:extLst>
              <a:ext uri="{FF2B5EF4-FFF2-40B4-BE49-F238E27FC236}">
                <a16:creationId xmlns:a16="http://schemas.microsoft.com/office/drawing/2014/main" id="{856E1A16-A5D1-EC0F-12E6-FFE32D2711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5223" y="2741300"/>
            <a:ext cx="914400" cy="914400"/>
          </a:xfrm>
          <a:prstGeom prst="rect">
            <a:avLst/>
          </a:prstGeom>
        </p:spPr>
      </p:pic>
      <p:sp>
        <p:nvSpPr>
          <p:cNvPr id="5" name="Speech Bubble: Oval 4">
            <a:extLst>
              <a:ext uri="{FF2B5EF4-FFF2-40B4-BE49-F238E27FC236}">
                <a16:creationId xmlns:a16="http://schemas.microsoft.com/office/drawing/2014/main" id="{8FC20ECD-DAB8-5A7A-6C4D-D592ED7D5D4D}"/>
              </a:ext>
            </a:extLst>
          </p:cNvPr>
          <p:cNvSpPr/>
          <p:nvPr/>
        </p:nvSpPr>
        <p:spPr>
          <a:xfrm>
            <a:off x="1052423" y="1367298"/>
            <a:ext cx="3472924" cy="1469517"/>
          </a:xfrm>
          <a:prstGeom prst="wedgeEllipseCallout">
            <a:avLst>
              <a:gd name="adj1" fmla="val -44270"/>
              <a:gd name="adj2" fmla="val 5336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a:ln>
                  <a:noFill/>
                </a:ln>
                <a:solidFill>
                  <a:srgbClr val="FFFFFF"/>
                </a:solidFill>
                <a:effectLst/>
                <a:uLnTx/>
                <a:uFillTx/>
                <a:latin typeface="Calibri" panose="020F0502020204030204"/>
                <a:ea typeface="+mn-ea"/>
                <a:cs typeface="+mn-cs"/>
              </a:rPr>
              <a:t>Ma questo significa che ogni volta che devo fare qualsiasi cosa devo scrivere riga per riga?</a:t>
            </a: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7EAD349A-624B-76D0-8027-60A40EACE0D8}"/>
              </a:ext>
            </a:extLst>
          </p:cNvPr>
          <p:cNvSpPr txBox="1"/>
          <p:nvPr/>
        </p:nvSpPr>
        <p:spPr>
          <a:xfrm>
            <a:off x="5225143" y="3328309"/>
            <a:ext cx="6097554"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a:ln>
                  <a:noFill/>
                </a:ln>
                <a:solidFill>
                  <a:srgbClr val="333333"/>
                </a:solidFill>
                <a:effectLst/>
                <a:uLnTx/>
                <a:uFillTx/>
                <a:latin typeface="Calibri" panose="020F0502020204030204"/>
                <a:ea typeface="+mn-ea"/>
                <a:cs typeface="+mn-cs"/>
              </a:rPr>
              <a:t>No, fortunatamente no, in particolare, possiamo scrivere un file con estensione .</a:t>
            </a:r>
            <a:r>
              <a:rPr kumimoji="0" lang="it-IT" sz="1800" b="0" i="0" u="none" strike="noStrike" kern="1200" cap="none" spc="0" normalizeH="0" baseline="0" noProof="0" err="1">
                <a:ln>
                  <a:noFill/>
                </a:ln>
                <a:solidFill>
                  <a:srgbClr val="333333"/>
                </a:solidFill>
                <a:effectLst/>
                <a:uLnTx/>
                <a:uFillTx/>
                <a:latin typeface="Calibri" panose="020F0502020204030204"/>
                <a:ea typeface="+mn-ea"/>
                <a:cs typeface="+mn-cs"/>
              </a:rPr>
              <a:t>py</a:t>
            </a:r>
            <a:r>
              <a:rPr kumimoji="0" lang="it-IT" sz="1800" b="0" i="0" u="none" strike="noStrike" kern="1200" cap="none" spc="0" normalizeH="0" baseline="0" noProof="0">
                <a:ln>
                  <a:noFill/>
                </a:ln>
                <a:solidFill>
                  <a:srgbClr val="333333"/>
                </a:solidFill>
                <a:effectLst/>
                <a:uLnTx/>
                <a:uFillTx/>
                <a:latin typeface="Calibri" panose="020F0502020204030204"/>
                <a:ea typeface="+mn-ea"/>
                <a:cs typeface="+mn-cs"/>
              </a:rPr>
              <a:t> e poi farlo girare usando: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a:ln>
                  <a:noFill/>
                </a:ln>
                <a:solidFill>
                  <a:srgbClr val="333333"/>
                </a:solidFill>
                <a:effectLst/>
                <a:uLnTx/>
                <a:uFillTx/>
                <a:latin typeface="Calibri" panose="020F0502020204030204"/>
                <a:ea typeface="+mn-ea"/>
                <a:cs typeface="+mn-cs"/>
              </a:rPr>
              <a:t>L’infrastruttura di un IDE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a:ln>
                  <a:noFill/>
                </a:ln>
                <a:solidFill>
                  <a:srgbClr val="333333"/>
                </a:solidFill>
                <a:effectLst/>
                <a:uLnTx/>
                <a:uFillTx/>
                <a:latin typeface="Calibri" panose="020F0502020204030204"/>
                <a:ea typeface="+mn-ea"/>
                <a:cs typeface="+mn-cs"/>
              </a:rPr>
              <a:t>Il comando </a:t>
            </a:r>
            <a:r>
              <a:rPr kumimoji="0" lang="it-IT" sz="1800" b="0" i="0" u="none" strike="noStrike" kern="1200" cap="none" spc="0" normalizeH="0" baseline="0" noProof="0" err="1">
                <a:ln>
                  <a:noFill/>
                </a:ln>
                <a:solidFill>
                  <a:srgbClr val="333333"/>
                </a:solidFill>
                <a:effectLst/>
                <a:uLnTx/>
                <a:uFillTx/>
                <a:latin typeface="Calibri" panose="020F0502020204030204"/>
                <a:ea typeface="+mn-ea"/>
                <a:cs typeface="+mn-cs"/>
              </a:rPr>
              <a:t>python</a:t>
            </a:r>
            <a:r>
              <a:rPr kumimoji="0" lang="it-IT" sz="1800" b="0" i="0" u="none" strike="noStrike" kern="1200" cap="none" spc="0" normalizeH="0" baseline="0" noProof="0">
                <a:ln>
                  <a:noFill/>
                </a:ln>
                <a:solidFill>
                  <a:srgbClr val="333333"/>
                </a:solidFill>
                <a:effectLst/>
                <a:uLnTx/>
                <a:uFillTx/>
                <a:latin typeface="Calibri" panose="020F0502020204030204"/>
                <a:ea typeface="+mn-ea"/>
                <a:cs typeface="+mn-cs"/>
              </a:rPr>
              <a:t> nome_file.py</a:t>
            </a:r>
          </a:p>
        </p:txBody>
      </p:sp>
    </p:spTree>
    <p:extLst>
      <p:ext uri="{BB962C8B-B14F-4D97-AF65-F5344CB8AC3E}">
        <p14:creationId xmlns:p14="http://schemas.microsoft.com/office/powerpoint/2010/main" val="3568326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E77895D6-D3CE-A115-4ADA-F8A44F988423}"/>
              </a:ext>
            </a:extLst>
          </p:cNvPr>
          <p:cNvSpPr>
            <a:spLocks noGrp="1"/>
          </p:cNvSpPr>
          <p:nvPr>
            <p:ph type="title"/>
          </p:nvPr>
        </p:nvSpPr>
        <p:spPr/>
        <p:txBody>
          <a:bodyPr/>
          <a:lstStyle/>
          <a:p>
            <a:r>
              <a:rPr lang="it-IT" sz="3200" err="1"/>
              <a:t>Jupyter</a:t>
            </a:r>
            <a:r>
              <a:rPr lang="it-IT" sz="3200"/>
              <a:t> Notebooks</a:t>
            </a:r>
          </a:p>
        </p:txBody>
      </p:sp>
      <p:sp>
        <p:nvSpPr>
          <p:cNvPr id="2" name="TextBox 1">
            <a:extLst>
              <a:ext uri="{FF2B5EF4-FFF2-40B4-BE49-F238E27FC236}">
                <a16:creationId xmlns:a16="http://schemas.microsoft.com/office/drawing/2014/main" id="{8C1151E6-D7FA-88AB-C70D-C1A61E7505DD}"/>
              </a:ext>
            </a:extLst>
          </p:cNvPr>
          <p:cNvSpPr txBox="1"/>
          <p:nvPr/>
        </p:nvSpPr>
        <p:spPr>
          <a:xfrm>
            <a:off x="2379307" y="1541430"/>
            <a:ext cx="9489232" cy="699796"/>
          </a:xfrm>
          <a:prstGeom prst="rect">
            <a:avLst/>
          </a:prstGeom>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a:ln>
                  <a:noFill/>
                </a:ln>
                <a:solidFill>
                  <a:srgbClr val="333333"/>
                </a:solidFill>
                <a:effectLst/>
                <a:uLnTx/>
                <a:uFillTx/>
                <a:latin typeface="Montserrat" panose="00000500000000000000" pitchFamily="50" charset="0"/>
                <a:ea typeface="+mn-ea"/>
                <a:cs typeface="Courier New" panose="02070309020205020404" pitchFamily="49" charset="0"/>
              </a:rPr>
              <a:t>Un </a:t>
            </a:r>
            <a:r>
              <a:rPr kumimoji="0" lang="it-IT" sz="1400" b="0" i="0" u="none" strike="noStrike" kern="1200" cap="none" spc="0" normalizeH="0" baseline="0" noProof="0" err="1">
                <a:ln>
                  <a:noFill/>
                </a:ln>
                <a:solidFill>
                  <a:srgbClr val="333333"/>
                </a:solidFill>
                <a:effectLst/>
                <a:uLnTx/>
                <a:uFillTx/>
                <a:latin typeface="Montserrat" panose="00000500000000000000" pitchFamily="50" charset="0"/>
                <a:ea typeface="+mn-ea"/>
                <a:cs typeface="Courier New" panose="02070309020205020404" pitchFamily="49" charset="0"/>
              </a:rPr>
              <a:t>jupyter</a:t>
            </a:r>
            <a:r>
              <a:rPr kumimoji="0" lang="it-IT" sz="1400" b="0" i="0" u="none" strike="noStrike" kern="1200" cap="none" spc="0" normalizeH="0" baseline="0" noProof="0">
                <a:ln>
                  <a:noFill/>
                </a:ln>
                <a:solidFill>
                  <a:srgbClr val="333333"/>
                </a:solidFill>
                <a:effectLst/>
                <a:uLnTx/>
                <a:uFillTx/>
                <a:latin typeface="Montserrat" panose="00000500000000000000" pitchFamily="50" charset="0"/>
                <a:ea typeface="+mn-ea"/>
                <a:cs typeface="Courier New" panose="02070309020205020404" pitchFamily="49" charset="0"/>
              </a:rPr>
              <a:t> notebook è un’infrastruttura che consente di alternare testo e codice, potenzialmente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a:ln>
                  <a:noFill/>
                </a:ln>
                <a:solidFill>
                  <a:srgbClr val="333333"/>
                </a:solidFill>
                <a:effectLst/>
                <a:uLnTx/>
                <a:uFillTx/>
                <a:latin typeface="Montserrat" panose="00000500000000000000" pitchFamily="50" charset="0"/>
                <a:ea typeface="+mn-ea"/>
                <a:cs typeface="Courier New" panose="02070309020205020404" pitchFamily="49" charset="0"/>
              </a:rPr>
              <a:t>eseguendo il codice una riga per volta e mantenendo le variabili in memoria</a:t>
            </a:r>
            <a:r>
              <a:rPr kumimoji="0" lang="it-IT" sz="1400" b="0" i="0" u="none" strike="noStrike" kern="1200" cap="none" spc="0" normalizeH="0" baseline="0" noProof="0">
                <a:ln>
                  <a:noFill/>
                </a:ln>
                <a:solidFill>
                  <a:srgbClr val="333333"/>
                </a:solidFill>
                <a:effectLst/>
                <a:uLnTx/>
                <a:uFillTx/>
                <a:latin typeface="Montserrat SemiBold" panose="00000700000000000000" pitchFamily="50" charset="0"/>
                <a:ea typeface="+mn-ea"/>
                <a:cs typeface="+mn-cs"/>
              </a:rPr>
              <a:t>.</a:t>
            </a:r>
            <a:endParaRPr kumimoji="0" lang="en-GB" sz="1400" b="0" i="0" u="none" strike="noStrike" kern="1200" cap="none" spc="0" normalizeH="0" baseline="0" noProof="0">
              <a:ln>
                <a:noFill/>
              </a:ln>
              <a:solidFill>
                <a:srgbClr val="333333"/>
              </a:solidFill>
              <a:effectLst/>
              <a:uLnTx/>
              <a:uFillTx/>
              <a:latin typeface="Montserrat SemiBold" panose="00000700000000000000" pitchFamily="50" charset="0"/>
              <a:ea typeface="+mn-ea"/>
              <a:cs typeface="+mn-cs"/>
            </a:endParaRPr>
          </a:p>
        </p:txBody>
      </p:sp>
      <p:pic>
        <p:nvPicPr>
          <p:cNvPr id="3" name="Content Placeholder 4" descr="School boy outline">
            <a:extLst>
              <a:ext uri="{FF2B5EF4-FFF2-40B4-BE49-F238E27FC236}">
                <a16:creationId xmlns:a16="http://schemas.microsoft.com/office/drawing/2014/main" id="{CDCD6651-43F1-30AF-401C-CB64926CA25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5933" y="3508423"/>
            <a:ext cx="914400" cy="914400"/>
          </a:xfrm>
          <a:prstGeom prst="rect">
            <a:avLst/>
          </a:prstGeom>
        </p:spPr>
      </p:pic>
      <p:sp>
        <p:nvSpPr>
          <p:cNvPr id="7" name="Speech Bubble: Oval 6">
            <a:extLst>
              <a:ext uri="{FF2B5EF4-FFF2-40B4-BE49-F238E27FC236}">
                <a16:creationId xmlns:a16="http://schemas.microsoft.com/office/drawing/2014/main" id="{7CFBF668-17AB-4181-F2C2-64FB0B6C4377}"/>
              </a:ext>
            </a:extLst>
          </p:cNvPr>
          <p:cNvSpPr/>
          <p:nvPr/>
        </p:nvSpPr>
        <p:spPr>
          <a:xfrm>
            <a:off x="903133" y="2733982"/>
            <a:ext cx="3383825" cy="1051547"/>
          </a:xfrm>
          <a:prstGeom prst="wedgeEllipseCallout">
            <a:avLst>
              <a:gd name="adj1" fmla="val -44270"/>
              <a:gd name="adj2" fmla="val 5336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a:ln>
                  <a:noFill/>
                </a:ln>
                <a:solidFill>
                  <a:srgbClr val="FFFFFF"/>
                </a:solidFill>
                <a:effectLst/>
                <a:uLnTx/>
                <a:uFillTx/>
                <a:latin typeface="Calibri" panose="020F0502020204030204"/>
                <a:ea typeface="+mn-ea"/>
                <a:cs typeface="+mn-cs"/>
              </a:rPr>
              <a:t>Ma in questo modo la mia RAM sarà intasata in poco tempo!</a:t>
            </a: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C9E0EAF9-DBA2-C650-A823-20C962C6B839}"/>
              </a:ext>
            </a:extLst>
          </p:cNvPr>
          <p:cNvSpPr txBox="1"/>
          <p:nvPr/>
        </p:nvSpPr>
        <p:spPr>
          <a:xfrm>
            <a:off x="2286001" y="4278285"/>
            <a:ext cx="9582538" cy="1774019"/>
          </a:xfrm>
          <a:prstGeom prst="rect">
            <a:avLst/>
          </a:prstGeom>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a:ln>
                  <a:noFill/>
                </a:ln>
                <a:solidFill>
                  <a:srgbClr val="333333"/>
                </a:solidFill>
                <a:effectLst/>
                <a:uLnTx/>
                <a:uFillTx/>
                <a:latin typeface="Montserrat" panose="00000500000000000000" pitchFamily="50" charset="0"/>
                <a:ea typeface="+mn-ea"/>
                <a:cs typeface="Courier New" panose="02070309020205020404" pitchFamily="49" charset="0"/>
              </a:rPr>
              <a:t>Il codice in un </a:t>
            </a:r>
            <a:r>
              <a:rPr kumimoji="0" lang="it-IT" sz="1400" b="0" i="0" u="none" strike="noStrike" kern="1200" cap="none" spc="0" normalizeH="0" baseline="0" noProof="0" err="1">
                <a:ln>
                  <a:noFill/>
                </a:ln>
                <a:solidFill>
                  <a:srgbClr val="333333"/>
                </a:solidFill>
                <a:effectLst/>
                <a:uLnTx/>
                <a:uFillTx/>
                <a:latin typeface="Montserrat" panose="00000500000000000000" pitchFamily="50" charset="0"/>
                <a:ea typeface="+mn-ea"/>
                <a:cs typeface="Courier New" panose="02070309020205020404" pitchFamily="49" charset="0"/>
              </a:rPr>
              <a:t>jupyter</a:t>
            </a:r>
            <a:r>
              <a:rPr kumimoji="0" lang="it-IT" sz="1400" b="0" i="0" u="none" strike="noStrike" kern="1200" cap="none" spc="0" normalizeH="0" baseline="0" noProof="0">
                <a:ln>
                  <a:noFill/>
                </a:ln>
                <a:solidFill>
                  <a:srgbClr val="333333"/>
                </a:solidFill>
                <a:effectLst/>
                <a:uLnTx/>
                <a:uFillTx/>
                <a:latin typeface="Montserrat" panose="00000500000000000000" pitchFamily="50" charset="0"/>
                <a:ea typeface="+mn-ea"/>
                <a:cs typeface="Courier New" panose="02070309020205020404" pitchFamily="49" charset="0"/>
              </a:rPr>
              <a:t> notebook viene eseguito all’interno di un terminale virtuale chiamato kernel.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a:ln>
                  <a:noFill/>
                </a:ln>
                <a:solidFill>
                  <a:srgbClr val="333333"/>
                </a:solidFill>
                <a:effectLst/>
                <a:uLnTx/>
                <a:uFillTx/>
                <a:latin typeface="Montserrat" panose="00000500000000000000" pitchFamily="50" charset="0"/>
                <a:ea typeface="+mn-ea"/>
                <a:cs typeface="Courier New" panose="02070309020205020404" pitchFamily="49" charset="0"/>
              </a:rPr>
              <a:t>quando la RAM viene riempita, il kernel si spegne automaticamente. Questo è uno scenario da evitare,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a:ln>
                  <a:noFill/>
                </a:ln>
                <a:solidFill>
                  <a:srgbClr val="333333"/>
                </a:solidFill>
                <a:effectLst/>
                <a:uLnTx/>
                <a:uFillTx/>
                <a:latin typeface="Montserrat" panose="00000500000000000000" pitchFamily="50" charset="0"/>
                <a:ea typeface="+mn-ea"/>
                <a:cs typeface="Courier New" panose="02070309020205020404" pitchFamily="49" charset="0"/>
              </a:rPr>
              <a:t>ma salvaguarda il computer da bloccaggi indesiderati.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a:ln>
                  <a:noFill/>
                </a:ln>
                <a:solidFill>
                  <a:srgbClr val="333333"/>
                </a:solidFill>
                <a:effectLst/>
                <a:uLnTx/>
                <a:uFillTx/>
                <a:latin typeface="Montserrat" panose="00000500000000000000" pitchFamily="50" charset="0"/>
                <a:ea typeface="+mn-ea"/>
                <a:cs typeface="Courier New" panose="02070309020205020404" pitchFamily="49" charset="0"/>
              </a:rPr>
              <a:t>Inoltre, l’uso di un kernel consente di resettare tutte le </a:t>
            </a:r>
            <a:r>
              <a:rPr kumimoji="0" lang="it-IT" sz="1400" b="0" i="0" u="none" strike="noStrike" kern="1200" cap="none" spc="0" normalizeH="0" baseline="0" noProof="0" err="1">
                <a:ln>
                  <a:noFill/>
                </a:ln>
                <a:solidFill>
                  <a:srgbClr val="333333"/>
                </a:solidFill>
                <a:effectLst/>
                <a:uLnTx/>
                <a:uFillTx/>
                <a:latin typeface="Montserrat" panose="00000500000000000000" pitchFamily="50" charset="0"/>
                <a:ea typeface="+mn-ea"/>
                <a:cs typeface="Courier New" panose="02070309020205020404" pitchFamily="49" charset="0"/>
              </a:rPr>
              <a:t>veriabili</a:t>
            </a:r>
            <a:r>
              <a:rPr kumimoji="0" lang="it-IT" sz="1400" b="0" i="0" u="none" strike="noStrike" kern="1200" cap="none" spc="0" normalizeH="0" baseline="0" noProof="0">
                <a:ln>
                  <a:noFill/>
                </a:ln>
                <a:solidFill>
                  <a:srgbClr val="333333"/>
                </a:solidFill>
                <a:effectLst/>
                <a:uLnTx/>
                <a:uFillTx/>
                <a:latin typeface="Montserrat" panose="00000500000000000000" pitchFamily="50" charset="0"/>
                <a:ea typeface="+mn-ea"/>
                <a:cs typeface="Courier New" panose="02070309020205020404" pitchFamily="49" charset="0"/>
              </a:rPr>
              <a:t> e tutto quello che si è fatto semplicemente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a:ln>
                  <a:noFill/>
                </a:ln>
                <a:solidFill>
                  <a:srgbClr val="333333"/>
                </a:solidFill>
                <a:effectLst/>
                <a:uLnTx/>
                <a:uFillTx/>
                <a:latin typeface="Montserrat" panose="00000500000000000000" pitchFamily="50" charset="0"/>
                <a:ea typeface="+mn-ea"/>
                <a:cs typeface="Courier New" panose="02070309020205020404" pitchFamily="49" charset="0"/>
              </a:rPr>
              <a:t>riavviando il kernel</a:t>
            </a:r>
          </a:p>
        </p:txBody>
      </p:sp>
    </p:spTree>
    <p:extLst>
      <p:ext uri="{BB962C8B-B14F-4D97-AF65-F5344CB8AC3E}">
        <p14:creationId xmlns:p14="http://schemas.microsoft.com/office/powerpoint/2010/main" val="2443454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25A2FA-A0E1-D5F0-F6DF-92586488278E}"/>
              </a:ext>
            </a:extLst>
          </p:cNvPr>
          <p:cNvSpPr>
            <a:spLocks noGrp="1"/>
          </p:cNvSpPr>
          <p:nvPr>
            <p:ph type="title"/>
          </p:nvPr>
        </p:nvSpPr>
        <p:spPr>
          <a:xfrm>
            <a:off x="3186024" y="3186000"/>
            <a:ext cx="5517710" cy="486000"/>
          </a:xfrm>
        </p:spPr>
        <p:txBody>
          <a:bodyPr/>
          <a:lstStyle/>
          <a:p>
            <a:r>
              <a:rPr lang="it-IT"/>
              <a:t>Andiamo sul Codice, no?</a:t>
            </a:r>
            <a:endParaRPr lang="en-GB"/>
          </a:p>
        </p:txBody>
      </p:sp>
    </p:spTree>
    <p:extLst>
      <p:ext uri="{BB962C8B-B14F-4D97-AF65-F5344CB8AC3E}">
        <p14:creationId xmlns:p14="http://schemas.microsoft.com/office/powerpoint/2010/main" val="169109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9093E-3A30-0772-E6F3-9BD83AB272C0}"/>
            </a:ext>
          </a:extLst>
        </p:cNvPr>
        <p:cNvGrpSpPr/>
        <p:nvPr/>
      </p:nvGrpSpPr>
      <p:grpSpPr>
        <a:xfrm>
          <a:off x="0" y="0"/>
          <a:ext cx="0" cy="0"/>
          <a:chOff x="0" y="0"/>
          <a:chExt cx="0" cy="0"/>
        </a:xfrm>
      </p:grpSpPr>
      <p:pic>
        <p:nvPicPr>
          <p:cNvPr id="25" name="Immagine 24">
            <a:extLst>
              <a:ext uri="{FF2B5EF4-FFF2-40B4-BE49-F238E27FC236}">
                <a16:creationId xmlns:a16="http://schemas.microsoft.com/office/drawing/2014/main" id="{4AB23092-691E-4A9E-A032-B8A0631B3019}"/>
              </a:ext>
            </a:extLst>
          </p:cNvPr>
          <p:cNvPicPr>
            <a:picLocks noChangeAspect="1"/>
          </p:cNvPicPr>
          <p:nvPr/>
        </p:nvPicPr>
        <p:blipFill>
          <a:blip r:embed="rId2"/>
          <a:stretch>
            <a:fillRect/>
          </a:stretch>
        </p:blipFill>
        <p:spPr>
          <a:xfrm>
            <a:off x="4872217" y="954637"/>
            <a:ext cx="7254425" cy="5376453"/>
          </a:xfrm>
          <a:prstGeom prst="rect">
            <a:avLst/>
          </a:prstGeom>
        </p:spPr>
      </p:pic>
      <p:sp>
        <p:nvSpPr>
          <p:cNvPr id="4" name="Titolo 3">
            <a:extLst>
              <a:ext uri="{FF2B5EF4-FFF2-40B4-BE49-F238E27FC236}">
                <a16:creationId xmlns:a16="http://schemas.microsoft.com/office/drawing/2014/main" id="{3D70E04B-A64C-C651-89BD-F55E0279E912}"/>
              </a:ext>
            </a:extLst>
          </p:cNvPr>
          <p:cNvSpPr>
            <a:spLocks noGrp="1"/>
          </p:cNvSpPr>
          <p:nvPr>
            <p:ph type="title"/>
          </p:nvPr>
        </p:nvSpPr>
        <p:spPr/>
        <p:txBody>
          <a:bodyPr/>
          <a:lstStyle/>
          <a:p>
            <a:r>
              <a:rPr lang="it-IT" err="1"/>
              <a:t>Number</a:t>
            </a:r>
            <a:r>
              <a:rPr lang="it-IT"/>
              <a:t> </a:t>
            </a:r>
            <a:r>
              <a:rPr lang="it-IT" err="1"/>
              <a:t>Types</a:t>
            </a:r>
            <a:endParaRPr lang="it-IT"/>
          </a:p>
        </p:txBody>
      </p:sp>
      <p:sp>
        <p:nvSpPr>
          <p:cNvPr id="6" name="Segnaposto testo 5">
            <a:extLst>
              <a:ext uri="{FF2B5EF4-FFF2-40B4-BE49-F238E27FC236}">
                <a16:creationId xmlns:a16="http://schemas.microsoft.com/office/drawing/2014/main" id="{9C0B2EF2-43EE-93FF-679A-E6A1DD404901}"/>
              </a:ext>
            </a:extLst>
          </p:cNvPr>
          <p:cNvSpPr>
            <a:spLocks noGrp="1"/>
          </p:cNvSpPr>
          <p:nvPr>
            <p:ph type="body" sz="quarter" idx="11"/>
          </p:nvPr>
        </p:nvSpPr>
        <p:spPr/>
        <p:txBody>
          <a:bodyPr/>
          <a:lstStyle/>
          <a:p>
            <a:r>
              <a:rPr lang="it-IT"/>
              <a:t>BASIC SYNTAX</a:t>
            </a:r>
          </a:p>
        </p:txBody>
      </p:sp>
      <p:sp>
        <p:nvSpPr>
          <p:cNvPr id="26" name="CasellaDiTesto 25">
            <a:extLst>
              <a:ext uri="{FF2B5EF4-FFF2-40B4-BE49-F238E27FC236}">
                <a16:creationId xmlns:a16="http://schemas.microsoft.com/office/drawing/2014/main" id="{F64CD9F1-19F3-5D1E-3089-F362D6C175F1}"/>
              </a:ext>
            </a:extLst>
          </p:cNvPr>
          <p:cNvSpPr txBox="1"/>
          <p:nvPr/>
        </p:nvSpPr>
        <p:spPr>
          <a:xfrm>
            <a:off x="723703" y="1106002"/>
            <a:ext cx="4020034" cy="2716051"/>
          </a:xfrm>
          <a:prstGeom prst="rect">
            <a:avLst/>
          </a:prstGeom>
        </p:spPr>
        <p:txBody>
          <a:bodyPr vert="horz" wrap="square" lIns="0" tIns="0" rIns="0" bIns="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rPr>
              <a:t>In Python esistono</a:t>
            </a:r>
            <a:r>
              <a:rPr kumimoji="0" lang="it-IT" sz="1600" b="1"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rPr>
              <a:t> tre tipi di numeri</a:t>
            </a:r>
            <a:r>
              <a:rPr kumimoji="0" lang="it-IT" sz="16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6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endParaRPr>
          </a:p>
          <a:p>
            <a:pPr marL="285750" marR="0" lvl="0" indent="-285750" algn="l" defTabSz="914400" rtl="0" eaLnBrk="1" fontAlgn="auto" latinLnBrk="0" hangingPunct="1">
              <a:lnSpc>
                <a:spcPct val="100000"/>
              </a:lnSpc>
              <a:spcBef>
                <a:spcPts val="0"/>
              </a:spcBef>
              <a:spcAft>
                <a:spcPts val="0"/>
              </a:spcAft>
              <a:buClr>
                <a:srgbClr val="BE0036"/>
              </a:buClr>
              <a:buSzTx/>
              <a:buFont typeface="Arial" panose="020B0604020202020204" pitchFamily="34" charset="0"/>
              <a:buChar char="•"/>
              <a:tabLst/>
              <a:defRPr/>
            </a:pPr>
            <a:r>
              <a:rPr kumimoji="0" lang="it-IT" sz="16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int</a:t>
            </a:r>
            <a:r>
              <a:rPr kumimoji="0" lang="it-IT" sz="16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a:t>
            </a:r>
            <a:r>
              <a:rPr kumimoji="0" lang="it-IT" sz="16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rPr>
              <a:t> per i numeri interi</a:t>
            </a:r>
            <a:br>
              <a:rPr kumimoji="0" lang="it-IT" sz="16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rPr>
            </a:br>
            <a:r>
              <a:rPr kumimoji="0" lang="it-IT" sz="16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rPr>
              <a:t>(e.g., -3, 0, 42). </a:t>
            </a:r>
            <a:br>
              <a:rPr kumimoji="0" lang="it-IT" sz="16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rPr>
            </a:br>
            <a:br>
              <a:rPr kumimoji="0" lang="it-IT" sz="16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rPr>
            </a:br>
            <a:r>
              <a:rPr kumimoji="0" lang="it-IT" sz="16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rPr>
              <a:t>Usati per conteggi, indici, quantità discrete.</a:t>
            </a:r>
          </a:p>
          <a:p>
            <a:pPr marL="285750" marR="0" lvl="0" indent="-285750" algn="l" defTabSz="914400" rtl="0" eaLnBrk="1" fontAlgn="auto" latinLnBrk="0" hangingPunct="1">
              <a:lnSpc>
                <a:spcPct val="100000"/>
              </a:lnSpc>
              <a:spcBef>
                <a:spcPts val="0"/>
              </a:spcBef>
              <a:spcAft>
                <a:spcPts val="0"/>
              </a:spcAft>
              <a:buClr>
                <a:srgbClr val="BE0036"/>
              </a:buClr>
              <a:buSzTx/>
              <a:buFont typeface="Arial" panose="020B0604020202020204" pitchFamily="34" charset="0"/>
              <a:buChar char="•"/>
              <a:tabLst/>
              <a:defRPr/>
            </a:pPr>
            <a:endParaRPr kumimoji="0" lang="it-IT" sz="16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endParaRPr>
          </a:p>
          <a:p>
            <a:pPr marL="285750" marR="0" lvl="0" indent="-285750" algn="l" defTabSz="914400" rtl="0" eaLnBrk="1" fontAlgn="auto" latinLnBrk="0" hangingPunct="1">
              <a:lnSpc>
                <a:spcPct val="100000"/>
              </a:lnSpc>
              <a:spcBef>
                <a:spcPts val="0"/>
              </a:spcBef>
              <a:spcAft>
                <a:spcPts val="0"/>
              </a:spcAft>
              <a:buClr>
                <a:srgbClr val="BE0036"/>
              </a:buClr>
              <a:buSzTx/>
              <a:buFont typeface="Arial" panose="020B0604020202020204" pitchFamily="34" charset="0"/>
              <a:buChar char="•"/>
              <a:tabLst/>
              <a:defRPr/>
            </a:pPr>
            <a:r>
              <a:rPr kumimoji="0" lang="it-IT" sz="16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float() </a:t>
            </a:r>
            <a:r>
              <a:rPr kumimoji="0" lang="it-IT" sz="16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rPr>
              <a:t>per i numeri in virgola mobile (reali) </a:t>
            </a:r>
            <a:br>
              <a:rPr kumimoji="0" lang="it-IT" sz="16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rPr>
            </a:br>
            <a:r>
              <a:rPr kumimoji="0" lang="it-IT" sz="16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rPr>
              <a:t>(e.g., 3.14, -0.001, 2.7e5). </a:t>
            </a:r>
            <a:br>
              <a:rPr kumimoji="0" lang="it-IT" sz="16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rPr>
            </a:br>
            <a:br>
              <a:rPr kumimoji="0" lang="it-IT" sz="16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rPr>
            </a:br>
            <a:r>
              <a:rPr kumimoji="0" lang="it-IT" sz="16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rPr>
              <a:t>Usati per misurazioni precise, calcoli scientifici, valori continui.</a:t>
            </a:r>
          </a:p>
          <a:p>
            <a:pPr marL="285750" marR="0" lvl="0" indent="-285750" algn="l" defTabSz="914400" rtl="0" eaLnBrk="1" fontAlgn="auto" latinLnBrk="0" hangingPunct="1">
              <a:lnSpc>
                <a:spcPct val="100000"/>
              </a:lnSpc>
              <a:spcBef>
                <a:spcPts val="0"/>
              </a:spcBef>
              <a:spcAft>
                <a:spcPts val="0"/>
              </a:spcAft>
              <a:buClr>
                <a:srgbClr val="BE0036"/>
              </a:buClr>
              <a:buSzTx/>
              <a:buFont typeface="Arial" panose="020B0604020202020204" pitchFamily="34" charset="0"/>
              <a:buChar char="•"/>
              <a:tabLst/>
              <a:defRPr/>
            </a:pPr>
            <a:endParaRPr kumimoji="0" lang="it-IT" sz="16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endParaRPr>
          </a:p>
          <a:p>
            <a:pPr marL="285750" marR="0" lvl="0" indent="-285750" algn="l" defTabSz="914400" rtl="0" eaLnBrk="1" fontAlgn="auto" latinLnBrk="0" hangingPunct="1">
              <a:lnSpc>
                <a:spcPct val="100000"/>
              </a:lnSpc>
              <a:spcBef>
                <a:spcPts val="0"/>
              </a:spcBef>
              <a:spcAft>
                <a:spcPts val="0"/>
              </a:spcAft>
              <a:buClr>
                <a:srgbClr val="BE0036"/>
              </a:buClr>
              <a:buSzTx/>
              <a:buFont typeface="Arial" panose="020B0604020202020204" pitchFamily="34" charset="0"/>
              <a:buChar char="•"/>
              <a:tabLst/>
              <a:defRPr/>
            </a:pPr>
            <a:r>
              <a:rPr kumimoji="0" lang="it-IT" sz="16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complex</a:t>
            </a:r>
            <a:r>
              <a:rPr kumimoji="0" lang="it-IT" sz="16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it-IT" sz="16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rPr>
              <a:t>per i numeri complessi (parte reale + parte immaginaria) </a:t>
            </a:r>
            <a:br>
              <a:rPr kumimoji="0" lang="it-IT" sz="16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rPr>
            </a:br>
            <a:br>
              <a:rPr kumimoji="0" lang="it-IT" sz="16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rPr>
            </a:br>
            <a:r>
              <a:rPr kumimoji="0" lang="it-IT" sz="16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rPr>
              <a:t>(e.g., 3+5j, </a:t>
            </a:r>
            <a:r>
              <a:rPr kumimoji="0" lang="it-IT" sz="1600" b="0" i="0" u="none" strike="noStrike" kern="1200" cap="none" spc="0" normalizeH="0" baseline="0" noProof="0" dirty="0" err="1">
                <a:ln>
                  <a:noFill/>
                </a:ln>
                <a:solidFill>
                  <a:srgbClr val="333333"/>
                </a:solidFill>
                <a:effectLst/>
                <a:uLnTx/>
                <a:uFillTx/>
                <a:latin typeface="Montserrat" panose="00000500000000000000" pitchFamily="50" charset="0"/>
                <a:ea typeface="+mn-ea"/>
                <a:cs typeface="+mn-cs"/>
              </a:rPr>
              <a:t>complex</a:t>
            </a:r>
            <a:r>
              <a:rPr kumimoji="0" lang="it-IT" sz="16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rPr>
              <a:t>(2, -3)). Usati in specifici domini scientifici (es. fisica quantistica).</a:t>
            </a:r>
          </a:p>
          <a:p>
            <a:pPr marL="285750" marR="0" lvl="0" indent="-285750" algn="l" defTabSz="914400" rtl="0" eaLnBrk="1" fontAlgn="auto" latinLnBrk="0" hangingPunct="1">
              <a:lnSpc>
                <a:spcPct val="100000"/>
              </a:lnSpc>
              <a:spcBef>
                <a:spcPts val="0"/>
              </a:spcBef>
              <a:spcAft>
                <a:spcPts val="0"/>
              </a:spcAft>
              <a:buClr>
                <a:srgbClr val="BE0036"/>
              </a:buClr>
              <a:buSzTx/>
              <a:buFont typeface="Arial" panose="020B0604020202020204" pitchFamily="34" charset="0"/>
              <a:buChar char="•"/>
              <a:tabLst/>
              <a:defRPr/>
            </a:pPr>
            <a:endParaRPr kumimoji="0" lang="it-IT" sz="16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endParaRPr>
          </a:p>
        </p:txBody>
      </p:sp>
    </p:spTree>
    <p:extLst>
      <p:ext uri="{BB962C8B-B14F-4D97-AF65-F5344CB8AC3E}">
        <p14:creationId xmlns:p14="http://schemas.microsoft.com/office/powerpoint/2010/main" val="17024628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6CB4CA54-CEFA-6052-0299-A8350E775C07}"/>
              </a:ext>
            </a:extLst>
          </p:cNvPr>
          <p:cNvSpPr>
            <a:spLocks noGrp="1"/>
          </p:cNvSpPr>
          <p:nvPr>
            <p:ph type="title"/>
          </p:nvPr>
        </p:nvSpPr>
        <p:spPr/>
        <p:txBody>
          <a:bodyPr/>
          <a:lstStyle/>
          <a:p>
            <a:r>
              <a:rPr lang="en-AU" dirty="0"/>
              <a:t>Arithmetic</a:t>
            </a:r>
            <a:r>
              <a:rPr lang="it-IT" dirty="0"/>
              <a:t> Operations</a:t>
            </a:r>
          </a:p>
        </p:txBody>
      </p:sp>
      <p:sp>
        <p:nvSpPr>
          <p:cNvPr id="6" name="Segnaposto testo 5">
            <a:extLst>
              <a:ext uri="{FF2B5EF4-FFF2-40B4-BE49-F238E27FC236}">
                <a16:creationId xmlns:a16="http://schemas.microsoft.com/office/drawing/2014/main" id="{348E7FB4-5CA2-D0E8-FB8C-E28CDF4A6523}"/>
              </a:ext>
            </a:extLst>
          </p:cNvPr>
          <p:cNvSpPr>
            <a:spLocks noGrp="1"/>
          </p:cNvSpPr>
          <p:nvPr>
            <p:ph type="body" sz="quarter" idx="11"/>
          </p:nvPr>
        </p:nvSpPr>
        <p:spPr/>
        <p:txBody>
          <a:bodyPr/>
          <a:lstStyle/>
          <a:p>
            <a:r>
              <a:rPr lang="it-IT"/>
              <a:t>BASIC SYNTAX</a:t>
            </a:r>
          </a:p>
        </p:txBody>
      </p:sp>
      <p:pic>
        <p:nvPicPr>
          <p:cNvPr id="9" name="Segnaposto contenuto 8">
            <a:extLst>
              <a:ext uri="{FF2B5EF4-FFF2-40B4-BE49-F238E27FC236}">
                <a16:creationId xmlns:a16="http://schemas.microsoft.com/office/drawing/2014/main" id="{91FB1170-B8CC-A267-0DD2-58634A78C444}"/>
              </a:ext>
            </a:extLst>
          </p:cNvPr>
          <p:cNvPicPr>
            <a:picLocks noGrp="1" noChangeAspect="1"/>
          </p:cNvPicPr>
          <p:nvPr>
            <p:ph sz="quarter" idx="10"/>
          </p:nvPr>
        </p:nvPicPr>
        <p:blipFill rotWithShape="1">
          <a:blip r:embed="rId2"/>
          <a:srcRect r="26623" b="46896"/>
          <a:stretch/>
        </p:blipFill>
        <p:spPr>
          <a:xfrm>
            <a:off x="904538" y="1951663"/>
            <a:ext cx="5106101" cy="3101197"/>
          </a:xfrm>
          <a:prstGeom prst="rect">
            <a:avLst/>
          </a:prstGeom>
        </p:spPr>
      </p:pic>
      <p:pic>
        <p:nvPicPr>
          <p:cNvPr id="2" name="Segnaposto contenuto 8">
            <a:extLst>
              <a:ext uri="{FF2B5EF4-FFF2-40B4-BE49-F238E27FC236}">
                <a16:creationId xmlns:a16="http://schemas.microsoft.com/office/drawing/2014/main" id="{F53A064E-3173-F059-D775-A2C55FEF16C8}"/>
              </a:ext>
            </a:extLst>
          </p:cNvPr>
          <p:cNvPicPr>
            <a:picLocks noChangeAspect="1"/>
          </p:cNvPicPr>
          <p:nvPr/>
        </p:nvPicPr>
        <p:blipFill rotWithShape="1">
          <a:blip r:embed="rId2"/>
          <a:srcRect t="52326" r="27702"/>
          <a:stretch/>
        </p:blipFill>
        <p:spPr>
          <a:xfrm>
            <a:off x="5903047" y="2026857"/>
            <a:ext cx="5604013" cy="3101196"/>
          </a:xfrm>
          <a:prstGeom prst="rect">
            <a:avLst/>
          </a:prstGeom>
        </p:spPr>
      </p:pic>
      <p:sp>
        <p:nvSpPr>
          <p:cNvPr id="3" name="CasellaDiTesto 2">
            <a:extLst>
              <a:ext uri="{FF2B5EF4-FFF2-40B4-BE49-F238E27FC236}">
                <a16:creationId xmlns:a16="http://schemas.microsoft.com/office/drawing/2014/main" id="{F3CA7644-F608-D32E-0CAB-98E46AFED71B}"/>
              </a:ext>
            </a:extLst>
          </p:cNvPr>
          <p:cNvSpPr txBox="1"/>
          <p:nvPr/>
        </p:nvSpPr>
        <p:spPr>
          <a:xfrm>
            <a:off x="950258" y="1426444"/>
            <a:ext cx="8611857" cy="450026"/>
          </a:xfrm>
          <a:prstGeom prst="rect">
            <a:avLst/>
          </a:prstGeom>
        </p:spPr>
        <p:txBody>
          <a:bodyPr vert="horz" wrap="square" lIns="0" tIns="0" rIns="0" bIns="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solidFill>
                  <a:srgbClr val="333333"/>
                </a:solidFill>
                <a:effectLst/>
                <a:uLnTx/>
                <a:uFillTx/>
                <a:latin typeface="Montserrat" panose="00000500000000000000" pitchFamily="50" charset="0"/>
                <a:ea typeface="+mn-ea"/>
                <a:cs typeface="+mn-cs"/>
              </a:rPr>
              <a:t>A livello fondamentale, Python può essere utilizzato come una grande calcolatrice</a:t>
            </a:r>
          </a:p>
        </p:txBody>
      </p:sp>
    </p:spTree>
    <p:extLst>
      <p:ext uri="{BB962C8B-B14F-4D97-AF65-F5344CB8AC3E}">
        <p14:creationId xmlns:p14="http://schemas.microsoft.com/office/powerpoint/2010/main" val="562102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E621673F-DEF0-A731-C2F3-741053A20B54}"/>
              </a:ext>
            </a:extLst>
          </p:cNvPr>
          <p:cNvSpPr>
            <a:spLocks noGrp="1"/>
          </p:cNvSpPr>
          <p:nvPr>
            <p:ph type="title"/>
          </p:nvPr>
        </p:nvSpPr>
        <p:spPr/>
        <p:txBody>
          <a:bodyPr/>
          <a:lstStyle/>
          <a:p>
            <a:r>
              <a:rPr lang="it-IT"/>
              <a:t>Sommario</a:t>
            </a:r>
          </a:p>
        </p:txBody>
      </p:sp>
      <p:sp>
        <p:nvSpPr>
          <p:cNvPr id="6" name="Segnaposto contenuto 5">
            <a:extLst>
              <a:ext uri="{FF2B5EF4-FFF2-40B4-BE49-F238E27FC236}">
                <a16:creationId xmlns:a16="http://schemas.microsoft.com/office/drawing/2014/main" id="{0ACEA52C-C237-0A6C-B6D3-6ED2EBB92250}"/>
              </a:ext>
            </a:extLst>
          </p:cNvPr>
          <p:cNvSpPr>
            <a:spLocks noGrp="1"/>
          </p:cNvSpPr>
          <p:nvPr>
            <p:ph sz="quarter" idx="10"/>
          </p:nvPr>
        </p:nvSpPr>
        <p:spPr/>
        <p:txBody>
          <a:bodyPr/>
          <a:lstStyle/>
          <a:p>
            <a:pPr marL="285750" indent="-285750">
              <a:buFont typeface="Arial" panose="020B0604020202020204" pitchFamily="34" charset="0"/>
              <a:buChar char="•"/>
            </a:pPr>
            <a:r>
              <a:rPr lang="it-IT"/>
              <a:t>Introduzione</a:t>
            </a:r>
            <a:br>
              <a:rPr lang="it-IT"/>
            </a:br>
            <a:endParaRPr lang="it-IT"/>
          </a:p>
          <a:p>
            <a:pPr marL="285750" indent="-285750">
              <a:buFont typeface="Arial" panose="020B0604020202020204" pitchFamily="34" charset="0"/>
              <a:buChar char="•"/>
            </a:pPr>
            <a:r>
              <a:rPr lang="it-IT"/>
              <a:t>Forme di Python</a:t>
            </a:r>
            <a:br>
              <a:rPr lang="it-IT"/>
            </a:br>
            <a:endParaRPr lang="it-IT"/>
          </a:p>
          <a:p>
            <a:pPr marL="285750" indent="-285750">
              <a:buFont typeface="Arial" panose="020B0604020202020204" pitchFamily="34" charset="0"/>
              <a:buChar char="•"/>
            </a:pPr>
            <a:r>
              <a:rPr lang="it-IT"/>
              <a:t>Installazione</a:t>
            </a:r>
            <a:br>
              <a:rPr lang="it-IT"/>
            </a:br>
            <a:endParaRPr lang="it-IT"/>
          </a:p>
          <a:p>
            <a:pPr marL="285750" indent="-285750">
              <a:buFont typeface="Arial" panose="020B0604020202020204" pitchFamily="34" charset="0"/>
              <a:buChar char="•"/>
            </a:pPr>
            <a:r>
              <a:rPr lang="it-IT"/>
              <a:t>Operatori</a:t>
            </a:r>
            <a:br>
              <a:rPr lang="it-IT"/>
            </a:br>
            <a:endParaRPr lang="it-IT"/>
          </a:p>
          <a:p>
            <a:pPr marL="285750" indent="-285750">
              <a:buFont typeface="Arial" panose="020B0604020202020204" pitchFamily="34" charset="0"/>
              <a:buChar char="•"/>
            </a:pPr>
            <a:r>
              <a:rPr lang="it-IT"/>
              <a:t>Variabili</a:t>
            </a:r>
            <a:br>
              <a:rPr lang="it-IT"/>
            </a:br>
            <a:endParaRPr lang="it-IT"/>
          </a:p>
          <a:p>
            <a:pPr marL="285750" indent="-285750">
              <a:buFont typeface="Arial" panose="020B0604020202020204" pitchFamily="34" charset="0"/>
              <a:buChar char="•"/>
            </a:pPr>
            <a:r>
              <a:rPr lang="it-IT"/>
              <a:t>Condizioni</a:t>
            </a:r>
            <a:br>
              <a:rPr lang="it-IT"/>
            </a:br>
            <a:endParaRPr lang="it-IT"/>
          </a:p>
          <a:p>
            <a:pPr marL="285750" indent="-285750">
              <a:buFont typeface="Arial" panose="020B0604020202020204" pitchFamily="34" charset="0"/>
              <a:buChar char="•"/>
            </a:pPr>
            <a:r>
              <a:rPr lang="it-IT"/>
              <a:t>Loops</a:t>
            </a:r>
          </a:p>
          <a:p>
            <a:pPr marL="285750" indent="-285750">
              <a:buFont typeface="Arial" panose="020B0604020202020204" pitchFamily="34" charset="0"/>
              <a:buChar char="•"/>
            </a:pPr>
            <a:endParaRPr lang="it-IT"/>
          </a:p>
        </p:txBody>
      </p:sp>
    </p:spTree>
    <p:extLst>
      <p:ext uri="{BB962C8B-B14F-4D97-AF65-F5344CB8AC3E}">
        <p14:creationId xmlns:p14="http://schemas.microsoft.com/office/powerpoint/2010/main" val="2627433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D59BB-7F22-AE92-9FCF-D264C2137B7F}"/>
            </a:ext>
          </a:extLst>
        </p:cNvPr>
        <p:cNvGrpSpPr/>
        <p:nvPr/>
      </p:nvGrpSpPr>
      <p:grpSpPr>
        <a:xfrm>
          <a:off x="0" y="0"/>
          <a:ext cx="0" cy="0"/>
          <a:chOff x="0" y="0"/>
          <a:chExt cx="0" cy="0"/>
        </a:xfrm>
      </p:grpSpPr>
      <p:sp>
        <p:nvSpPr>
          <p:cNvPr id="4" name="Titolo 3">
            <a:extLst>
              <a:ext uri="{FF2B5EF4-FFF2-40B4-BE49-F238E27FC236}">
                <a16:creationId xmlns:a16="http://schemas.microsoft.com/office/drawing/2014/main" id="{49DD48D3-88B0-5560-E482-56B0426B03F4}"/>
              </a:ext>
            </a:extLst>
          </p:cNvPr>
          <p:cNvSpPr>
            <a:spLocks noGrp="1"/>
          </p:cNvSpPr>
          <p:nvPr>
            <p:ph type="title"/>
          </p:nvPr>
        </p:nvSpPr>
        <p:spPr/>
        <p:txBody>
          <a:bodyPr/>
          <a:lstStyle/>
          <a:p>
            <a:r>
              <a:rPr lang="en-AU"/>
              <a:t>Arithmetic</a:t>
            </a:r>
            <a:r>
              <a:rPr lang="it-IT"/>
              <a:t> Operations</a:t>
            </a:r>
          </a:p>
        </p:txBody>
      </p:sp>
      <p:sp>
        <p:nvSpPr>
          <p:cNvPr id="6" name="Segnaposto testo 5">
            <a:extLst>
              <a:ext uri="{FF2B5EF4-FFF2-40B4-BE49-F238E27FC236}">
                <a16:creationId xmlns:a16="http://schemas.microsoft.com/office/drawing/2014/main" id="{979C4536-1077-DE6F-714F-14770302EB2C}"/>
              </a:ext>
            </a:extLst>
          </p:cNvPr>
          <p:cNvSpPr>
            <a:spLocks noGrp="1"/>
          </p:cNvSpPr>
          <p:nvPr>
            <p:ph type="body" sz="quarter" idx="11"/>
          </p:nvPr>
        </p:nvSpPr>
        <p:spPr/>
        <p:txBody>
          <a:bodyPr/>
          <a:lstStyle/>
          <a:p>
            <a:r>
              <a:rPr lang="it-IT"/>
              <a:t>BASIC SYNTAX</a:t>
            </a:r>
          </a:p>
        </p:txBody>
      </p:sp>
      <p:graphicFrame>
        <p:nvGraphicFramePr>
          <p:cNvPr id="10" name="Tabella 9">
            <a:extLst>
              <a:ext uri="{FF2B5EF4-FFF2-40B4-BE49-F238E27FC236}">
                <a16:creationId xmlns:a16="http://schemas.microsoft.com/office/drawing/2014/main" id="{44A04FFA-2BD1-3216-7A51-34CB2E963958}"/>
              </a:ext>
            </a:extLst>
          </p:cNvPr>
          <p:cNvGraphicFramePr>
            <a:graphicFrameLocks noGrp="1"/>
          </p:cNvGraphicFramePr>
          <p:nvPr/>
        </p:nvGraphicFramePr>
        <p:xfrm>
          <a:off x="1802910" y="2527865"/>
          <a:ext cx="3162034" cy="1773450"/>
        </p:xfrm>
        <a:graphic>
          <a:graphicData uri="http://schemas.openxmlformats.org/drawingml/2006/table">
            <a:tbl>
              <a:tblPr firstRow="1" bandRow="1">
                <a:tableStyleId>{5C22544A-7EE6-4342-B048-85BDC9FD1C3A}</a:tableStyleId>
              </a:tblPr>
              <a:tblGrid>
                <a:gridCol w="1581017">
                  <a:extLst>
                    <a:ext uri="{9D8B030D-6E8A-4147-A177-3AD203B41FA5}">
                      <a16:colId xmlns:a16="http://schemas.microsoft.com/office/drawing/2014/main" val="2545731252"/>
                    </a:ext>
                  </a:extLst>
                </a:gridCol>
                <a:gridCol w="1581017">
                  <a:extLst>
                    <a:ext uri="{9D8B030D-6E8A-4147-A177-3AD203B41FA5}">
                      <a16:colId xmlns:a16="http://schemas.microsoft.com/office/drawing/2014/main" val="1157314146"/>
                    </a:ext>
                  </a:extLst>
                </a:gridCol>
              </a:tblGrid>
              <a:tr h="0">
                <a:tc>
                  <a:txBody>
                    <a:bodyPr/>
                    <a:lstStyle/>
                    <a:p>
                      <a:r>
                        <a:rPr lang="it-IT"/>
                        <a:t>Operator</a:t>
                      </a:r>
                    </a:p>
                  </a:txBody>
                  <a:tcPr/>
                </a:tc>
                <a:tc>
                  <a:txBody>
                    <a:bodyPr/>
                    <a:lstStyle/>
                    <a:p>
                      <a:r>
                        <a:rPr lang="it-IT" err="1"/>
                        <a:t>Precedence</a:t>
                      </a:r>
                      <a:endParaRPr lang="it-IT"/>
                    </a:p>
                  </a:txBody>
                  <a:tcPr/>
                </a:tc>
                <a:extLst>
                  <a:ext uri="{0D108BD9-81ED-4DB2-BD59-A6C34878D82A}">
                    <a16:rowId xmlns:a16="http://schemas.microsoft.com/office/drawing/2014/main" val="1814980431"/>
                  </a:ext>
                </a:extLst>
              </a:tr>
              <a:tr h="500515">
                <a:tc>
                  <a:txBody>
                    <a:bodyPr/>
                    <a:lstStyle/>
                    <a:p>
                      <a:r>
                        <a:rPr lang="it-IT" sz="1300">
                          <a:latin typeface="Courier New" panose="02070309020205020404" pitchFamily="49" charset="0"/>
                          <a:cs typeface="Courier New" panose="02070309020205020404" pitchFamily="49" charset="0"/>
                        </a:rPr>
                        <a:t>**</a:t>
                      </a:r>
                    </a:p>
                  </a:txBody>
                  <a:tcPr anchor="ctr"/>
                </a:tc>
                <a:tc>
                  <a:txBody>
                    <a:bodyPr/>
                    <a:lstStyle/>
                    <a:p>
                      <a:r>
                        <a:rPr lang="it-IT" sz="1400" b="1" err="1">
                          <a:latin typeface="Montserrat" panose="00000500000000000000" pitchFamily="50" charset="0"/>
                        </a:rPr>
                        <a:t>highest</a:t>
                      </a:r>
                      <a:r>
                        <a:rPr lang="it-IT" sz="1400" b="1">
                          <a:latin typeface="Montserrat" panose="00000500000000000000" pitchFamily="50" charset="0"/>
                        </a:rPr>
                        <a:t> </a:t>
                      </a:r>
                      <a:r>
                        <a:rPr lang="it-IT" sz="1400" b="1" err="1">
                          <a:latin typeface="Montserrat" panose="00000500000000000000" pitchFamily="50" charset="0"/>
                        </a:rPr>
                        <a:t>precedence</a:t>
                      </a:r>
                      <a:endParaRPr lang="it-IT" sz="1400" b="1">
                        <a:latin typeface="Montserrat" panose="00000500000000000000" pitchFamily="50" charset="0"/>
                      </a:endParaRPr>
                    </a:p>
                  </a:txBody>
                  <a:tcPr anchor="ctr"/>
                </a:tc>
                <a:extLst>
                  <a:ext uri="{0D108BD9-81ED-4DB2-BD59-A6C34878D82A}">
                    <a16:rowId xmlns:a16="http://schemas.microsoft.com/office/drawing/2014/main" val="3702304047"/>
                  </a:ext>
                </a:extLst>
              </a:tr>
              <a:tr h="371370">
                <a:tc>
                  <a:txBody>
                    <a:bodyPr/>
                    <a:lstStyle/>
                    <a:p>
                      <a:r>
                        <a:rPr lang="it-IT" sz="1300">
                          <a:latin typeface="Courier New" panose="02070309020205020404" pitchFamily="49" charset="0"/>
                          <a:cs typeface="Courier New" panose="02070309020205020404" pitchFamily="49" charset="0"/>
                        </a:rPr>
                        <a:t>*, /, //, %</a:t>
                      </a:r>
                    </a:p>
                  </a:txBody>
                  <a:tcPr anchor="ctr"/>
                </a:tc>
                <a:tc>
                  <a:txBody>
                    <a:bodyPr/>
                    <a:lstStyle/>
                    <a:p>
                      <a:endParaRPr lang="it-IT" sz="1400">
                        <a:latin typeface="Montserrat" panose="00000500000000000000" pitchFamily="50" charset="0"/>
                      </a:endParaRPr>
                    </a:p>
                  </a:txBody>
                  <a:tcPr anchor="ctr"/>
                </a:tc>
                <a:extLst>
                  <a:ext uri="{0D108BD9-81ED-4DB2-BD59-A6C34878D82A}">
                    <a16:rowId xmlns:a16="http://schemas.microsoft.com/office/drawing/2014/main" val="3252609969"/>
                  </a:ext>
                </a:extLst>
              </a:tr>
              <a:tr h="500515">
                <a:tc>
                  <a:txBody>
                    <a:bodyPr/>
                    <a:lstStyle/>
                    <a:p>
                      <a:r>
                        <a:rPr lang="it-IT" sz="1300">
                          <a:latin typeface="Courier New" panose="02070309020205020404" pitchFamily="49" charset="0"/>
                          <a:cs typeface="Courier New" panose="02070309020205020404" pitchFamily="49" charset="0"/>
                        </a:rPr>
                        <a:t>+, -</a:t>
                      </a:r>
                    </a:p>
                  </a:txBody>
                  <a:tcPr anchor="ctr"/>
                </a:tc>
                <a:tc>
                  <a:txBody>
                    <a:bodyPr/>
                    <a:lstStyle/>
                    <a:p>
                      <a:r>
                        <a:rPr lang="it-IT" sz="1400" i="1" err="1">
                          <a:latin typeface="Montserrat" panose="00000500000000000000" pitchFamily="50" charset="0"/>
                        </a:rPr>
                        <a:t>lowest</a:t>
                      </a:r>
                      <a:r>
                        <a:rPr lang="it-IT" sz="1400" i="1">
                          <a:latin typeface="Montserrat" panose="00000500000000000000" pitchFamily="50" charset="0"/>
                        </a:rPr>
                        <a:t> </a:t>
                      </a:r>
                      <a:r>
                        <a:rPr lang="it-IT" sz="1400" i="1" err="1">
                          <a:latin typeface="Montserrat" panose="00000500000000000000" pitchFamily="50" charset="0"/>
                        </a:rPr>
                        <a:t>precedence</a:t>
                      </a:r>
                      <a:endParaRPr lang="it-IT" sz="1400" i="1">
                        <a:latin typeface="Montserrat" panose="00000500000000000000" pitchFamily="50" charset="0"/>
                      </a:endParaRPr>
                    </a:p>
                  </a:txBody>
                  <a:tcPr anchor="ctr"/>
                </a:tc>
                <a:extLst>
                  <a:ext uri="{0D108BD9-81ED-4DB2-BD59-A6C34878D82A}">
                    <a16:rowId xmlns:a16="http://schemas.microsoft.com/office/drawing/2014/main" val="1469038882"/>
                  </a:ext>
                </a:extLst>
              </a:tr>
            </a:tbl>
          </a:graphicData>
        </a:graphic>
      </p:graphicFrame>
      <p:sp>
        <p:nvSpPr>
          <p:cNvPr id="2" name="CasellaDiTesto 1">
            <a:extLst>
              <a:ext uri="{FF2B5EF4-FFF2-40B4-BE49-F238E27FC236}">
                <a16:creationId xmlns:a16="http://schemas.microsoft.com/office/drawing/2014/main" id="{8D32622D-FDCF-BB9F-A67F-52BA5F54EDEC}"/>
              </a:ext>
            </a:extLst>
          </p:cNvPr>
          <p:cNvSpPr txBox="1"/>
          <p:nvPr/>
        </p:nvSpPr>
        <p:spPr>
          <a:xfrm>
            <a:off x="7731411" y="5860469"/>
            <a:ext cx="3433413"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33333"/>
                </a:solidFill>
                <a:effectLst/>
                <a:uLnTx/>
                <a:uFillTx/>
                <a:latin typeface="Montserrat" panose="00000500000000000000" pitchFamily="50" charset="0"/>
                <a:ea typeface="+mn-ea"/>
                <a:cs typeface="+mn-cs"/>
                <a:hlinkClick r:id="rId2"/>
              </a:rPr>
              <a:t>Built-in Types — Python 3.12.2 documentation</a:t>
            </a:r>
            <a:endParaRPr kumimoji="0" lang="it-IT" sz="1100" b="0" i="0" u="none" strike="noStrike" kern="1200" cap="none" spc="0" normalizeH="0" baseline="0" noProof="0">
              <a:ln>
                <a:noFill/>
              </a:ln>
              <a:solidFill>
                <a:srgbClr val="333333"/>
              </a:solidFill>
              <a:effectLst/>
              <a:uLnTx/>
              <a:uFillTx/>
              <a:latin typeface="Montserrat" panose="00000500000000000000" pitchFamily="50" charset="0"/>
              <a:ea typeface="+mn-ea"/>
              <a:cs typeface="+mn-cs"/>
            </a:endParaRPr>
          </a:p>
        </p:txBody>
      </p:sp>
      <p:pic>
        <p:nvPicPr>
          <p:cNvPr id="5" name="Immagine 4">
            <a:extLst>
              <a:ext uri="{FF2B5EF4-FFF2-40B4-BE49-F238E27FC236}">
                <a16:creationId xmlns:a16="http://schemas.microsoft.com/office/drawing/2014/main" id="{A80E1CEC-6B73-D02B-26EF-55A4D72322C1}"/>
              </a:ext>
            </a:extLst>
          </p:cNvPr>
          <p:cNvPicPr>
            <a:picLocks noChangeAspect="1"/>
          </p:cNvPicPr>
          <p:nvPr/>
        </p:nvPicPr>
        <p:blipFill>
          <a:blip r:embed="rId3"/>
          <a:stretch>
            <a:fillRect/>
          </a:stretch>
        </p:blipFill>
        <p:spPr>
          <a:xfrm>
            <a:off x="5606030" y="2015288"/>
            <a:ext cx="4783060" cy="2827424"/>
          </a:xfrm>
          <a:prstGeom prst="rect">
            <a:avLst/>
          </a:prstGeom>
        </p:spPr>
      </p:pic>
    </p:spTree>
    <p:extLst>
      <p:ext uri="{BB962C8B-B14F-4D97-AF65-F5344CB8AC3E}">
        <p14:creationId xmlns:p14="http://schemas.microsoft.com/office/powerpoint/2010/main" val="42860751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C8EDF6-E284-F095-869C-EB4DA5668DCC}"/>
            </a:ext>
          </a:extLst>
        </p:cNvPr>
        <p:cNvGrpSpPr/>
        <p:nvPr/>
      </p:nvGrpSpPr>
      <p:grpSpPr>
        <a:xfrm>
          <a:off x="0" y="0"/>
          <a:ext cx="0" cy="0"/>
          <a:chOff x="0" y="0"/>
          <a:chExt cx="0" cy="0"/>
        </a:xfrm>
      </p:grpSpPr>
      <p:pic>
        <p:nvPicPr>
          <p:cNvPr id="13" name="Immagine 12">
            <a:extLst>
              <a:ext uri="{FF2B5EF4-FFF2-40B4-BE49-F238E27FC236}">
                <a16:creationId xmlns:a16="http://schemas.microsoft.com/office/drawing/2014/main" id="{18DDB89E-95D4-44E1-303C-EC01982299A5}"/>
              </a:ext>
            </a:extLst>
          </p:cNvPr>
          <p:cNvPicPr>
            <a:picLocks noChangeAspect="1"/>
          </p:cNvPicPr>
          <p:nvPr/>
        </p:nvPicPr>
        <p:blipFill>
          <a:blip r:embed="rId2"/>
          <a:stretch>
            <a:fillRect/>
          </a:stretch>
        </p:blipFill>
        <p:spPr>
          <a:xfrm>
            <a:off x="4952444" y="788867"/>
            <a:ext cx="7239556" cy="4861859"/>
          </a:xfrm>
          <a:prstGeom prst="rect">
            <a:avLst/>
          </a:prstGeom>
        </p:spPr>
      </p:pic>
      <p:sp>
        <p:nvSpPr>
          <p:cNvPr id="4" name="Titolo 3">
            <a:extLst>
              <a:ext uri="{FF2B5EF4-FFF2-40B4-BE49-F238E27FC236}">
                <a16:creationId xmlns:a16="http://schemas.microsoft.com/office/drawing/2014/main" id="{0B236654-B5E4-8545-2E96-D3CABFC4297A}"/>
              </a:ext>
            </a:extLst>
          </p:cNvPr>
          <p:cNvSpPr>
            <a:spLocks noGrp="1"/>
          </p:cNvSpPr>
          <p:nvPr>
            <p:ph type="title"/>
          </p:nvPr>
        </p:nvSpPr>
        <p:spPr/>
        <p:txBody>
          <a:bodyPr/>
          <a:lstStyle/>
          <a:p>
            <a:r>
              <a:rPr lang="it-IT" err="1"/>
              <a:t>math</a:t>
            </a:r>
            <a:r>
              <a:rPr lang="it-IT"/>
              <a:t> Module</a:t>
            </a:r>
          </a:p>
        </p:txBody>
      </p:sp>
      <p:sp>
        <p:nvSpPr>
          <p:cNvPr id="6" name="Segnaposto testo 5">
            <a:extLst>
              <a:ext uri="{FF2B5EF4-FFF2-40B4-BE49-F238E27FC236}">
                <a16:creationId xmlns:a16="http://schemas.microsoft.com/office/drawing/2014/main" id="{D8E5C172-7907-1A80-D22F-B995B5D597C1}"/>
              </a:ext>
            </a:extLst>
          </p:cNvPr>
          <p:cNvSpPr>
            <a:spLocks noGrp="1"/>
          </p:cNvSpPr>
          <p:nvPr>
            <p:ph type="body" sz="quarter" idx="11"/>
          </p:nvPr>
        </p:nvSpPr>
        <p:spPr/>
        <p:txBody>
          <a:bodyPr/>
          <a:lstStyle/>
          <a:p>
            <a:r>
              <a:rPr lang="it-IT"/>
              <a:t>BASIC SYNTAX</a:t>
            </a:r>
          </a:p>
        </p:txBody>
      </p:sp>
      <p:sp>
        <p:nvSpPr>
          <p:cNvPr id="5" name="Segnaposto contenuto 4">
            <a:extLst>
              <a:ext uri="{FF2B5EF4-FFF2-40B4-BE49-F238E27FC236}">
                <a16:creationId xmlns:a16="http://schemas.microsoft.com/office/drawing/2014/main" id="{73CEFAE9-0D0B-C7EA-EBF6-CF27A08114FD}"/>
              </a:ext>
            </a:extLst>
          </p:cNvPr>
          <p:cNvSpPr>
            <a:spLocks noGrp="1"/>
          </p:cNvSpPr>
          <p:nvPr>
            <p:ph sz="quarter" idx="10"/>
          </p:nvPr>
        </p:nvSpPr>
        <p:spPr>
          <a:xfrm>
            <a:off x="595223" y="1782865"/>
            <a:ext cx="4516273" cy="4752975"/>
          </a:xfrm>
        </p:spPr>
        <p:txBody>
          <a:bodyPr/>
          <a:lstStyle/>
          <a:p>
            <a:pPr algn="l"/>
            <a:r>
              <a:rPr lang="it-IT" b="0" i="0" dirty="0">
                <a:solidFill>
                  <a:srgbClr val="111111"/>
                </a:solidFill>
                <a:effectLst/>
                <a:latin typeface="Montserrat" panose="00000500000000000000" pitchFamily="50" charset="0"/>
              </a:rPr>
              <a:t>Il modulo </a:t>
            </a:r>
            <a:r>
              <a:rPr lang="it-IT" b="1" i="0" dirty="0" err="1">
                <a:solidFill>
                  <a:srgbClr val="111111"/>
                </a:solidFill>
                <a:effectLst/>
                <a:latin typeface="Montserrat" panose="00000500000000000000" pitchFamily="50" charset="0"/>
              </a:rPr>
              <a:t>math</a:t>
            </a:r>
            <a:r>
              <a:rPr lang="it-IT" b="0" i="0" dirty="0">
                <a:solidFill>
                  <a:srgbClr val="111111"/>
                </a:solidFill>
                <a:effectLst/>
                <a:latin typeface="Montserrat" panose="00000500000000000000" pitchFamily="50" charset="0"/>
              </a:rPr>
              <a:t>  è una </a:t>
            </a:r>
            <a:r>
              <a:rPr lang="it-IT" b="1" i="0" dirty="0">
                <a:solidFill>
                  <a:srgbClr val="111111"/>
                </a:solidFill>
                <a:effectLst/>
                <a:latin typeface="Montserrat" panose="00000500000000000000" pitchFamily="50" charset="0"/>
              </a:rPr>
              <a:t>libreria Python integrata </a:t>
            </a:r>
            <a:r>
              <a:rPr lang="it-IT" b="0" i="0" dirty="0">
                <a:solidFill>
                  <a:srgbClr val="111111"/>
                </a:solidFill>
                <a:effectLst/>
                <a:latin typeface="Montserrat" panose="00000500000000000000" pitchFamily="50" charset="0"/>
              </a:rPr>
              <a:t>progettata per semplificare le attività matematiche. Fornisce accesso a varie costanti e funzioni matematiche. Per operazioni matematiche di base su singoli numeri, il modulo </a:t>
            </a:r>
            <a:r>
              <a:rPr lang="it-IT" b="0" i="0" dirty="0" err="1">
                <a:solidFill>
                  <a:srgbClr val="111111"/>
                </a:solidFill>
                <a:effectLst/>
                <a:latin typeface="Montserrat" panose="00000500000000000000" pitchFamily="50" charset="0"/>
              </a:rPr>
              <a:t>math</a:t>
            </a:r>
            <a:r>
              <a:rPr lang="it-IT" b="0" i="0" dirty="0">
                <a:solidFill>
                  <a:srgbClr val="111111"/>
                </a:solidFill>
                <a:effectLst/>
                <a:latin typeface="Montserrat" panose="00000500000000000000" pitchFamily="50" charset="0"/>
              </a:rPr>
              <a:t> è perfetto. Per calcoli più complessi su collezioni di dati (come vettori o matrici), librerie più avanzate come </a:t>
            </a:r>
            <a:r>
              <a:rPr lang="it-IT" b="0" i="0" dirty="0" err="1">
                <a:solidFill>
                  <a:srgbClr val="111111"/>
                </a:solidFill>
                <a:effectLst/>
                <a:latin typeface="Montserrat" panose="00000500000000000000" pitchFamily="50" charset="0"/>
              </a:rPr>
              <a:t>NumPy</a:t>
            </a:r>
            <a:r>
              <a:rPr lang="it-IT" b="0" i="0" dirty="0">
                <a:solidFill>
                  <a:srgbClr val="111111"/>
                </a:solidFill>
                <a:effectLst/>
                <a:latin typeface="Montserrat" panose="00000500000000000000" pitchFamily="50" charset="0"/>
              </a:rPr>
              <a:t> (che vedremo) sono lo standard.</a:t>
            </a:r>
          </a:p>
          <a:p>
            <a:pPr algn="l"/>
            <a:endParaRPr lang="it-IT" dirty="0">
              <a:latin typeface="Montserrat" panose="00000500000000000000" pitchFamily="50" charset="0"/>
            </a:endParaRPr>
          </a:p>
        </p:txBody>
      </p:sp>
      <p:sp>
        <p:nvSpPr>
          <p:cNvPr id="8" name="CasellaDiTesto 7">
            <a:extLst>
              <a:ext uri="{FF2B5EF4-FFF2-40B4-BE49-F238E27FC236}">
                <a16:creationId xmlns:a16="http://schemas.microsoft.com/office/drawing/2014/main" id="{B6632A0C-6B22-1147-E297-E40FD6B65FB9}"/>
              </a:ext>
            </a:extLst>
          </p:cNvPr>
          <p:cNvSpPr txBox="1"/>
          <p:nvPr/>
        </p:nvSpPr>
        <p:spPr>
          <a:xfrm>
            <a:off x="6632004" y="5952504"/>
            <a:ext cx="6094476"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33333"/>
                </a:solidFill>
                <a:effectLst/>
                <a:uLnTx/>
                <a:uFillTx/>
                <a:latin typeface="Montserrat" panose="00000500000000000000" pitchFamily="50" charset="0"/>
                <a:ea typeface="+mn-ea"/>
                <a:cs typeface="+mn-cs"/>
                <a:hlinkClick r:id="rId3"/>
              </a:rPr>
              <a:t>math — Mathematical functions — Python 3.12.2 documentation</a:t>
            </a:r>
            <a:endParaRPr kumimoji="0" lang="it-IT" sz="1200" b="0" i="0" u="none" strike="noStrike" kern="1200" cap="none" spc="0" normalizeH="0" baseline="0" noProof="0">
              <a:ln>
                <a:noFill/>
              </a:ln>
              <a:solidFill>
                <a:srgbClr val="333333"/>
              </a:solidFill>
              <a:effectLst/>
              <a:uLnTx/>
              <a:uFillTx/>
              <a:latin typeface="Montserrat" panose="00000500000000000000" pitchFamily="50" charset="0"/>
              <a:ea typeface="+mn-ea"/>
              <a:cs typeface="+mn-cs"/>
            </a:endParaRPr>
          </a:p>
        </p:txBody>
      </p:sp>
    </p:spTree>
    <p:extLst>
      <p:ext uri="{BB962C8B-B14F-4D97-AF65-F5344CB8AC3E}">
        <p14:creationId xmlns:p14="http://schemas.microsoft.com/office/powerpoint/2010/main" val="11593415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101E4A-29A2-01B7-DC8B-995CB3BCF72F}"/>
              </a:ext>
            </a:extLst>
          </p:cNvPr>
          <p:cNvSpPr>
            <a:spLocks noGrp="1"/>
          </p:cNvSpPr>
          <p:nvPr>
            <p:ph type="title"/>
          </p:nvPr>
        </p:nvSpPr>
        <p:spPr/>
        <p:txBody>
          <a:bodyPr/>
          <a:lstStyle/>
          <a:p>
            <a:r>
              <a:rPr lang="it-IT" dirty="0"/>
              <a:t>Esempi</a:t>
            </a:r>
          </a:p>
        </p:txBody>
      </p:sp>
      <p:sp>
        <p:nvSpPr>
          <p:cNvPr id="3" name="Segnaposto testo 2">
            <a:extLst>
              <a:ext uri="{FF2B5EF4-FFF2-40B4-BE49-F238E27FC236}">
                <a16:creationId xmlns:a16="http://schemas.microsoft.com/office/drawing/2014/main" id="{EBA7AD46-79D1-A75F-6DF0-EEA5DBC40624}"/>
              </a:ext>
            </a:extLst>
          </p:cNvPr>
          <p:cNvSpPr>
            <a:spLocks noGrp="1"/>
          </p:cNvSpPr>
          <p:nvPr>
            <p:ph type="body" sz="quarter" idx="11"/>
          </p:nvPr>
        </p:nvSpPr>
        <p:spPr/>
        <p:txBody>
          <a:bodyPr/>
          <a:lstStyle/>
          <a:p>
            <a:endParaRPr lang="it-IT"/>
          </a:p>
        </p:txBody>
      </p:sp>
      <p:pic>
        <p:nvPicPr>
          <p:cNvPr id="6" name="Segnaposto contenuto 5">
            <a:extLst>
              <a:ext uri="{FF2B5EF4-FFF2-40B4-BE49-F238E27FC236}">
                <a16:creationId xmlns:a16="http://schemas.microsoft.com/office/drawing/2014/main" id="{C23952F8-1514-B8FB-242D-F81C78BE5041}"/>
              </a:ext>
            </a:extLst>
          </p:cNvPr>
          <p:cNvPicPr>
            <a:picLocks noGrp="1" noChangeAspect="1"/>
          </p:cNvPicPr>
          <p:nvPr>
            <p:ph sz="quarter" idx="10"/>
          </p:nvPr>
        </p:nvPicPr>
        <p:blipFill>
          <a:blip r:embed="rId2"/>
          <a:stretch>
            <a:fillRect/>
          </a:stretch>
        </p:blipFill>
        <p:spPr>
          <a:xfrm>
            <a:off x="1374776" y="2196958"/>
            <a:ext cx="9888758" cy="2704226"/>
          </a:xfrm>
        </p:spPr>
      </p:pic>
    </p:spTree>
    <p:extLst>
      <p:ext uri="{BB962C8B-B14F-4D97-AF65-F5344CB8AC3E}">
        <p14:creationId xmlns:p14="http://schemas.microsoft.com/office/powerpoint/2010/main" val="27638987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4718C916-1296-9198-2D99-AE7C369EA655}"/>
              </a:ext>
            </a:extLst>
          </p:cNvPr>
          <p:cNvPicPr>
            <a:picLocks noChangeAspect="1"/>
          </p:cNvPicPr>
          <p:nvPr/>
        </p:nvPicPr>
        <p:blipFill rotWithShape="1">
          <a:blip r:embed="rId2"/>
          <a:srcRect r="9204" b="11448"/>
          <a:stretch/>
        </p:blipFill>
        <p:spPr>
          <a:xfrm>
            <a:off x="6416830" y="1209228"/>
            <a:ext cx="5306917" cy="4440980"/>
          </a:xfrm>
          <a:prstGeom prst="rect">
            <a:avLst/>
          </a:prstGeom>
        </p:spPr>
      </p:pic>
      <p:sp>
        <p:nvSpPr>
          <p:cNvPr id="4" name="Titolo 3">
            <a:extLst>
              <a:ext uri="{FF2B5EF4-FFF2-40B4-BE49-F238E27FC236}">
                <a16:creationId xmlns:a16="http://schemas.microsoft.com/office/drawing/2014/main" id="{6CB4CA54-CEFA-6052-0299-A8350E775C07}"/>
              </a:ext>
            </a:extLst>
          </p:cNvPr>
          <p:cNvSpPr>
            <a:spLocks noGrp="1"/>
          </p:cNvSpPr>
          <p:nvPr>
            <p:ph type="title"/>
          </p:nvPr>
        </p:nvSpPr>
        <p:spPr/>
        <p:txBody>
          <a:bodyPr/>
          <a:lstStyle/>
          <a:p>
            <a:r>
              <a:rPr lang="it-IT" err="1"/>
              <a:t>Variables</a:t>
            </a:r>
            <a:endParaRPr lang="it-IT"/>
          </a:p>
        </p:txBody>
      </p:sp>
      <p:sp>
        <p:nvSpPr>
          <p:cNvPr id="6" name="Segnaposto testo 5">
            <a:extLst>
              <a:ext uri="{FF2B5EF4-FFF2-40B4-BE49-F238E27FC236}">
                <a16:creationId xmlns:a16="http://schemas.microsoft.com/office/drawing/2014/main" id="{348E7FB4-5CA2-D0E8-FB8C-E28CDF4A6523}"/>
              </a:ext>
            </a:extLst>
          </p:cNvPr>
          <p:cNvSpPr>
            <a:spLocks noGrp="1"/>
          </p:cNvSpPr>
          <p:nvPr>
            <p:ph type="body" sz="quarter" idx="11"/>
          </p:nvPr>
        </p:nvSpPr>
        <p:spPr/>
        <p:txBody>
          <a:bodyPr/>
          <a:lstStyle/>
          <a:p>
            <a:r>
              <a:rPr lang="it-IT"/>
              <a:t>BASIC SYNTAX</a:t>
            </a:r>
          </a:p>
        </p:txBody>
      </p:sp>
      <p:sp>
        <p:nvSpPr>
          <p:cNvPr id="3" name="Segnaposto contenuto 2">
            <a:extLst>
              <a:ext uri="{FF2B5EF4-FFF2-40B4-BE49-F238E27FC236}">
                <a16:creationId xmlns:a16="http://schemas.microsoft.com/office/drawing/2014/main" id="{88CB0BA6-4978-73A3-B381-41A422BF6655}"/>
              </a:ext>
            </a:extLst>
          </p:cNvPr>
          <p:cNvSpPr>
            <a:spLocks noGrp="1"/>
          </p:cNvSpPr>
          <p:nvPr>
            <p:ph sz="quarter" idx="10"/>
          </p:nvPr>
        </p:nvSpPr>
        <p:spPr>
          <a:xfrm>
            <a:off x="558647" y="1052512"/>
            <a:ext cx="11063589" cy="4752975"/>
          </a:xfrm>
        </p:spPr>
        <p:txBody>
          <a:bodyPr>
            <a:normAutofit/>
          </a:bodyPr>
          <a:lstStyle/>
          <a:p>
            <a:pPr algn="ctr"/>
            <a:r>
              <a:rPr lang="it-IT" sz="1600" dirty="0"/>
              <a:t>Le variabili sono il modo per memorizzare oggetti nella memoria e fare riferimento ad essi con alcuni nomi</a:t>
            </a:r>
          </a:p>
        </p:txBody>
      </p:sp>
      <p:sp>
        <p:nvSpPr>
          <p:cNvPr id="2" name="CasellaDiTesto 1">
            <a:extLst>
              <a:ext uri="{FF2B5EF4-FFF2-40B4-BE49-F238E27FC236}">
                <a16:creationId xmlns:a16="http://schemas.microsoft.com/office/drawing/2014/main" id="{58C5660F-565A-D6BC-6F49-899177122B8A}"/>
              </a:ext>
            </a:extLst>
          </p:cNvPr>
          <p:cNvSpPr txBox="1"/>
          <p:nvPr/>
        </p:nvSpPr>
        <p:spPr>
          <a:xfrm>
            <a:off x="660158" y="1521692"/>
            <a:ext cx="5756672" cy="4128516"/>
          </a:xfrm>
          <a:prstGeom prst="rect">
            <a:avLst/>
          </a:prstGeom>
        </p:spPr>
        <p:txBody>
          <a:bodyPr vert="horz" wrap="square" lIns="0" tIns="0" rIns="0" bIns="0" rtlCol="0" anchor="t" anchorCtr="0">
            <a:no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4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rPr>
              <a:t>Per creare una variabile, utilizzare l'operatore di assegnazione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4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4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rPr>
              <a:t>Python è a tipizzazione dinamica, quindi non è necessario dichiarare esplicitamente il tipo di variabile.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4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400" b="1"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rPr>
              <a:t>Regole:</a:t>
            </a: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it-IT" sz="14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rPr>
              <a:t>Non può iniziare con un numero.</a:t>
            </a: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it-IT" sz="14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rPr>
              <a:t>Sono consentite solo lettere, numeri e caratteri di sottolineatura. </a:t>
            </a: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it-IT" sz="14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rPr>
              <a:t>Parole Chiave (Keywords): Python ha un insieme di parole riservate (keywords) che hanno un significato speciale e non possono essere usate come nomi di variabili </a:t>
            </a:r>
            <a:br>
              <a:rPr kumimoji="0" lang="it-IT" sz="14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rPr>
            </a:br>
            <a:r>
              <a:rPr kumimoji="0" lang="it-IT" sz="14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rPr>
              <a:t>(es: </a:t>
            </a:r>
            <a:r>
              <a:rPr kumimoji="0" lang="it-IT" sz="1400" b="0" i="0" u="none" strike="noStrike" kern="1200" cap="none" spc="0" normalizeH="0" baseline="0" noProof="0" dirty="0" err="1">
                <a:ln>
                  <a:noFill/>
                </a:ln>
                <a:solidFill>
                  <a:srgbClr val="333333"/>
                </a:solidFill>
                <a:effectLst/>
                <a:uLnTx/>
                <a:uFillTx/>
                <a:latin typeface="Montserrat" panose="00000500000000000000" pitchFamily="50" charset="0"/>
                <a:ea typeface="+mn-ea"/>
                <a:cs typeface="+mn-cs"/>
              </a:rPr>
              <a:t>if</a:t>
            </a:r>
            <a:r>
              <a:rPr kumimoji="0" lang="it-IT" sz="14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rPr>
              <a:t>, for, </a:t>
            </a:r>
            <a:r>
              <a:rPr kumimoji="0" lang="it-IT" sz="1400" b="0" i="0" u="none" strike="noStrike" kern="1200" cap="none" spc="0" normalizeH="0" baseline="0" noProof="0" dirty="0" err="1">
                <a:ln>
                  <a:noFill/>
                </a:ln>
                <a:solidFill>
                  <a:srgbClr val="333333"/>
                </a:solidFill>
                <a:effectLst/>
                <a:uLnTx/>
                <a:uFillTx/>
                <a:latin typeface="Montserrat" panose="00000500000000000000" pitchFamily="50" charset="0"/>
                <a:ea typeface="+mn-ea"/>
                <a:cs typeface="+mn-cs"/>
              </a:rPr>
              <a:t>while</a:t>
            </a:r>
            <a:r>
              <a:rPr kumimoji="0" lang="it-IT" sz="14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rPr>
              <a:t>, </a:t>
            </a:r>
            <a:r>
              <a:rPr kumimoji="0" lang="it-IT" sz="1400" b="0" i="0" u="none" strike="noStrike" kern="1200" cap="none" spc="0" normalizeH="0" baseline="0" noProof="0" dirty="0" err="1">
                <a:ln>
                  <a:noFill/>
                </a:ln>
                <a:solidFill>
                  <a:srgbClr val="333333"/>
                </a:solidFill>
                <a:effectLst/>
                <a:uLnTx/>
                <a:uFillTx/>
                <a:latin typeface="Montserrat" panose="00000500000000000000" pitchFamily="50" charset="0"/>
                <a:ea typeface="+mn-ea"/>
                <a:cs typeface="+mn-cs"/>
              </a:rPr>
              <a:t>def</a:t>
            </a:r>
            <a:r>
              <a:rPr kumimoji="0" lang="it-IT" sz="14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rPr>
              <a:t>, class, True, False, None). Potete visualizzarle con import keyword; </a:t>
            </a:r>
            <a:r>
              <a:rPr kumimoji="0" lang="it-IT" sz="1400" b="0" i="0" u="none" strike="noStrike" kern="1200" cap="none" spc="0" normalizeH="0" baseline="0" noProof="0" dirty="0" err="1">
                <a:ln>
                  <a:noFill/>
                </a:ln>
                <a:solidFill>
                  <a:srgbClr val="333333"/>
                </a:solidFill>
                <a:effectLst/>
                <a:uLnTx/>
                <a:uFillTx/>
                <a:latin typeface="Montserrat" panose="00000500000000000000" pitchFamily="50" charset="0"/>
                <a:ea typeface="+mn-ea"/>
                <a:cs typeface="+mn-cs"/>
              </a:rPr>
              <a:t>print</a:t>
            </a:r>
            <a:r>
              <a:rPr kumimoji="0" lang="it-IT" sz="14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rPr>
              <a:t>(</a:t>
            </a:r>
            <a:r>
              <a:rPr kumimoji="0" lang="it-IT" sz="1400" b="0" i="0" u="none" strike="noStrike" kern="1200" cap="none" spc="0" normalizeH="0" baseline="0" noProof="0" dirty="0" err="1">
                <a:ln>
                  <a:noFill/>
                </a:ln>
                <a:solidFill>
                  <a:srgbClr val="333333"/>
                </a:solidFill>
                <a:effectLst/>
                <a:uLnTx/>
                <a:uFillTx/>
                <a:latin typeface="Montserrat" panose="00000500000000000000" pitchFamily="50" charset="0"/>
                <a:ea typeface="+mn-ea"/>
                <a:cs typeface="+mn-cs"/>
              </a:rPr>
              <a:t>keyword.kwlist</a:t>
            </a:r>
            <a:r>
              <a:rPr kumimoji="0" lang="it-IT" sz="14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rPr>
              <a:t>)."</a:t>
            </a:r>
            <a:br>
              <a:rPr kumimoji="0" lang="it-IT" sz="14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rPr>
            </a:br>
            <a:endParaRPr kumimoji="0" lang="it-IT" sz="1400" b="1"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400" b="1"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rPr>
              <a:t>Naming conventions (PEP 8):</a:t>
            </a: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it-IT" sz="14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rPr>
              <a:t>Utilizzare la convenzione </a:t>
            </a:r>
            <a:r>
              <a:rPr kumimoji="0" lang="it-IT" sz="1400" b="0" i="0" u="none" strike="noStrike" kern="1200" cap="none" spc="0" normalizeH="0" baseline="0" noProof="0" dirty="0" err="1">
                <a:ln>
                  <a:noFill/>
                </a:ln>
                <a:solidFill>
                  <a:srgbClr val="333333"/>
                </a:solidFill>
                <a:effectLst/>
                <a:uLnTx/>
                <a:uFillTx/>
                <a:latin typeface="Montserrat" panose="00000500000000000000" pitchFamily="50" charset="0"/>
                <a:ea typeface="+mn-ea"/>
                <a:cs typeface="+mn-cs"/>
              </a:rPr>
              <a:t>snake_case</a:t>
            </a:r>
            <a:r>
              <a:rPr kumimoji="0" lang="it-IT" sz="14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rPr>
              <a:t>.</a:t>
            </a: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it-IT" sz="14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rPr>
              <a:t>La variabile privata inizia con un carattere di </a:t>
            </a:r>
            <a:r>
              <a:rPr kumimoji="0" lang="it-IT" sz="1400" b="0" i="0" u="none" strike="noStrike" kern="1200" cap="none" spc="0" normalizeH="0" baseline="0" noProof="0" dirty="0" err="1">
                <a:ln>
                  <a:noFill/>
                </a:ln>
                <a:solidFill>
                  <a:srgbClr val="333333"/>
                </a:solidFill>
                <a:effectLst/>
                <a:uLnTx/>
                <a:uFillTx/>
                <a:latin typeface="Montserrat" panose="00000500000000000000" pitchFamily="50" charset="0"/>
                <a:ea typeface="+mn-ea"/>
                <a:cs typeface="+mn-cs"/>
              </a:rPr>
              <a:t>undescore</a:t>
            </a:r>
            <a:r>
              <a:rPr kumimoji="0" lang="it-IT" sz="14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rPr>
              <a:t>.</a:t>
            </a:r>
          </a:p>
          <a:p>
            <a:pPr marL="742950" marR="0" lvl="1" indent="-2857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kumimoji="0" lang="it-IT" sz="14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rPr>
              <a:t>Essere espliciti nel nome della variabile (evitare variabili con un solo carattere).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400" b="1"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400" b="1"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4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4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endParaRPr>
          </a:p>
        </p:txBody>
      </p:sp>
      <p:sp>
        <p:nvSpPr>
          <p:cNvPr id="8" name="CasellaDiTesto 7">
            <a:extLst>
              <a:ext uri="{FF2B5EF4-FFF2-40B4-BE49-F238E27FC236}">
                <a16:creationId xmlns:a16="http://schemas.microsoft.com/office/drawing/2014/main" id="{5D8D3905-A2CE-C602-525A-1248183C2C1E}"/>
              </a:ext>
            </a:extLst>
          </p:cNvPr>
          <p:cNvSpPr txBox="1"/>
          <p:nvPr/>
        </p:nvSpPr>
        <p:spPr>
          <a:xfrm>
            <a:off x="6989763" y="5852386"/>
            <a:ext cx="6094476"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33333"/>
                </a:solidFill>
                <a:effectLst/>
                <a:uLnTx/>
                <a:uFillTx/>
                <a:latin typeface="Calibri" panose="020F0502020204030204"/>
                <a:ea typeface="+mn-ea"/>
                <a:cs typeface="+mn-cs"/>
                <a:hlinkClick r:id="rId3"/>
              </a:rPr>
              <a:t>PEP 8 – Style Guide for Python Code | peps.python.org</a:t>
            </a:r>
            <a:endParaRPr kumimoji="0" lang="it-IT" sz="1600" b="0" i="0" u="none" strike="noStrike" kern="1200" cap="none" spc="0" normalizeH="0" baseline="0" noProof="0" dirty="0">
              <a:ln>
                <a:noFill/>
              </a:ln>
              <a:solidFill>
                <a:srgbClr val="333333"/>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61772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A4C47BA-2F5C-EF8C-C0B7-252452848908}"/>
              </a:ext>
            </a:extLst>
          </p:cNvPr>
          <p:cNvSpPr>
            <a:spLocks noGrp="1"/>
          </p:cNvSpPr>
          <p:nvPr>
            <p:ph type="title"/>
          </p:nvPr>
        </p:nvSpPr>
        <p:spPr/>
        <p:txBody>
          <a:bodyPr/>
          <a:lstStyle/>
          <a:p>
            <a:r>
              <a:rPr lang="it-IT" dirty="0"/>
              <a:t>Esempio: assegnazione dinamica</a:t>
            </a:r>
          </a:p>
        </p:txBody>
      </p:sp>
      <p:sp>
        <p:nvSpPr>
          <p:cNvPr id="3" name="Segnaposto testo 2">
            <a:extLst>
              <a:ext uri="{FF2B5EF4-FFF2-40B4-BE49-F238E27FC236}">
                <a16:creationId xmlns:a16="http://schemas.microsoft.com/office/drawing/2014/main" id="{AC06F962-6691-F5ED-49B1-EF70CE4C4AA7}"/>
              </a:ext>
            </a:extLst>
          </p:cNvPr>
          <p:cNvSpPr>
            <a:spLocks noGrp="1"/>
          </p:cNvSpPr>
          <p:nvPr>
            <p:ph type="body" sz="quarter" idx="11"/>
          </p:nvPr>
        </p:nvSpPr>
        <p:spPr/>
        <p:txBody>
          <a:bodyPr/>
          <a:lstStyle/>
          <a:p>
            <a:endParaRPr lang="it-IT"/>
          </a:p>
        </p:txBody>
      </p:sp>
      <p:sp>
        <p:nvSpPr>
          <p:cNvPr id="4" name="Segnaposto contenuto 3">
            <a:extLst>
              <a:ext uri="{FF2B5EF4-FFF2-40B4-BE49-F238E27FC236}">
                <a16:creationId xmlns:a16="http://schemas.microsoft.com/office/drawing/2014/main" id="{59163513-50C9-805E-82F0-F26A49AFA425}"/>
              </a:ext>
            </a:extLst>
          </p:cNvPr>
          <p:cNvSpPr>
            <a:spLocks noGrp="1"/>
          </p:cNvSpPr>
          <p:nvPr>
            <p:ph sz="quarter" idx="10"/>
          </p:nvPr>
        </p:nvSpPr>
        <p:spPr/>
        <p:txBody>
          <a:bodyPr/>
          <a:lstStyle/>
          <a:p>
            <a:endParaRPr lang="it-IT"/>
          </a:p>
        </p:txBody>
      </p:sp>
      <p:pic>
        <p:nvPicPr>
          <p:cNvPr id="6" name="Immagine 5">
            <a:extLst>
              <a:ext uri="{FF2B5EF4-FFF2-40B4-BE49-F238E27FC236}">
                <a16:creationId xmlns:a16="http://schemas.microsoft.com/office/drawing/2014/main" id="{DCBF77EC-4987-217D-BB02-8EF0291D4A23}"/>
              </a:ext>
            </a:extLst>
          </p:cNvPr>
          <p:cNvPicPr>
            <a:picLocks noChangeAspect="1"/>
          </p:cNvPicPr>
          <p:nvPr/>
        </p:nvPicPr>
        <p:blipFill>
          <a:blip r:embed="rId2"/>
          <a:stretch>
            <a:fillRect/>
          </a:stretch>
        </p:blipFill>
        <p:spPr>
          <a:xfrm>
            <a:off x="3002803" y="2177696"/>
            <a:ext cx="6552677" cy="2737079"/>
          </a:xfrm>
          <a:prstGeom prst="rect">
            <a:avLst/>
          </a:prstGeom>
        </p:spPr>
      </p:pic>
    </p:spTree>
    <p:extLst>
      <p:ext uri="{BB962C8B-B14F-4D97-AF65-F5344CB8AC3E}">
        <p14:creationId xmlns:p14="http://schemas.microsoft.com/office/powerpoint/2010/main" val="14662851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45148-2F15-DF41-60D8-F7F12E4AB6F7}"/>
            </a:ext>
          </a:extLst>
        </p:cNvPr>
        <p:cNvGrpSpPr/>
        <p:nvPr/>
      </p:nvGrpSpPr>
      <p:grpSpPr>
        <a:xfrm>
          <a:off x="0" y="0"/>
          <a:ext cx="0" cy="0"/>
          <a:chOff x="0" y="0"/>
          <a:chExt cx="0" cy="0"/>
        </a:xfrm>
      </p:grpSpPr>
      <p:sp>
        <p:nvSpPr>
          <p:cNvPr id="4" name="Titolo 3">
            <a:extLst>
              <a:ext uri="{FF2B5EF4-FFF2-40B4-BE49-F238E27FC236}">
                <a16:creationId xmlns:a16="http://schemas.microsoft.com/office/drawing/2014/main" id="{6C2C96ED-FEE4-4FAC-3B4C-4324ED3D49D4}"/>
              </a:ext>
            </a:extLst>
          </p:cNvPr>
          <p:cNvSpPr>
            <a:spLocks noGrp="1"/>
          </p:cNvSpPr>
          <p:nvPr>
            <p:ph type="title"/>
          </p:nvPr>
        </p:nvSpPr>
        <p:spPr/>
        <p:txBody>
          <a:bodyPr/>
          <a:lstStyle/>
          <a:p>
            <a:r>
              <a:rPr lang="it-IT" err="1"/>
              <a:t>Comparison</a:t>
            </a:r>
            <a:r>
              <a:rPr lang="it-IT"/>
              <a:t> and </a:t>
            </a:r>
            <a:r>
              <a:rPr lang="it-IT" err="1"/>
              <a:t>Logic</a:t>
            </a:r>
            <a:endParaRPr lang="it-IT"/>
          </a:p>
        </p:txBody>
      </p:sp>
      <p:sp>
        <p:nvSpPr>
          <p:cNvPr id="6" name="Segnaposto testo 5">
            <a:extLst>
              <a:ext uri="{FF2B5EF4-FFF2-40B4-BE49-F238E27FC236}">
                <a16:creationId xmlns:a16="http://schemas.microsoft.com/office/drawing/2014/main" id="{B85C6AA3-FD80-6BB0-4309-19DBC9718773}"/>
              </a:ext>
            </a:extLst>
          </p:cNvPr>
          <p:cNvSpPr>
            <a:spLocks noGrp="1"/>
          </p:cNvSpPr>
          <p:nvPr>
            <p:ph type="body" sz="quarter" idx="11"/>
          </p:nvPr>
        </p:nvSpPr>
        <p:spPr/>
        <p:txBody>
          <a:bodyPr/>
          <a:lstStyle/>
          <a:p>
            <a:r>
              <a:rPr lang="it-IT"/>
              <a:t>BASIC SYNTAX</a:t>
            </a:r>
          </a:p>
        </p:txBody>
      </p:sp>
      <p:sp>
        <p:nvSpPr>
          <p:cNvPr id="3" name="Segnaposto contenuto 2">
            <a:extLst>
              <a:ext uri="{FF2B5EF4-FFF2-40B4-BE49-F238E27FC236}">
                <a16:creationId xmlns:a16="http://schemas.microsoft.com/office/drawing/2014/main" id="{DDFA571C-73B3-8009-88E9-163CC7B22638}"/>
              </a:ext>
            </a:extLst>
          </p:cNvPr>
          <p:cNvSpPr>
            <a:spLocks noGrp="1"/>
          </p:cNvSpPr>
          <p:nvPr>
            <p:ph sz="quarter" idx="10"/>
          </p:nvPr>
        </p:nvSpPr>
        <p:spPr>
          <a:xfrm>
            <a:off x="1362283" y="1599961"/>
            <a:ext cx="4298173" cy="4752975"/>
          </a:xfrm>
        </p:spPr>
        <p:txBody>
          <a:bodyPr/>
          <a:lstStyle/>
          <a:p>
            <a:r>
              <a:rPr lang="it-IT"/>
              <a:t>Python valuta l'espressione logica da sinistra a destra. Il risultato è un valore di tipo </a:t>
            </a:r>
            <a:r>
              <a:rPr lang="it-IT" i="1"/>
              <a:t>booleano</a:t>
            </a:r>
            <a:r>
              <a:rPr lang="it-IT"/>
              <a:t> (</a:t>
            </a:r>
            <a:r>
              <a:rPr lang="it-IT" i="1"/>
              <a:t>True</a:t>
            </a:r>
            <a:r>
              <a:rPr lang="it-IT"/>
              <a:t> o </a:t>
            </a:r>
            <a:r>
              <a:rPr lang="it-IT" i="1"/>
              <a:t>False</a:t>
            </a:r>
            <a:r>
              <a:rPr lang="it-IT"/>
              <a:t>).</a:t>
            </a:r>
            <a:endParaRPr lang="it-IT" b="1"/>
          </a:p>
          <a:p>
            <a:r>
              <a:rPr lang="it-IT" b="1" err="1"/>
              <a:t>Comparison</a:t>
            </a:r>
            <a:r>
              <a:rPr lang="it-IT" b="1"/>
              <a:t> </a:t>
            </a:r>
            <a:r>
              <a:rPr lang="it-IT" b="1" err="1"/>
              <a:t>operators</a:t>
            </a:r>
            <a:endParaRPr lang="it-IT"/>
          </a:p>
          <a:p>
            <a:pPr marL="285750" indent="-285750">
              <a:buFont typeface="Arial" panose="020B0604020202020204" pitchFamily="34" charset="0"/>
              <a:buChar char="•"/>
            </a:pPr>
            <a:r>
              <a:rPr lang="it-IT"/>
              <a:t>Equality </a:t>
            </a:r>
            <a:r>
              <a:rPr lang="it-IT">
                <a:latin typeface="Courier New" panose="02070309020205020404" pitchFamily="49" charset="0"/>
                <a:cs typeface="Courier New" panose="02070309020205020404" pitchFamily="49" charset="0"/>
              </a:rPr>
              <a:t>==</a:t>
            </a:r>
          </a:p>
          <a:p>
            <a:pPr marL="285750" indent="-285750">
              <a:buFont typeface="Arial" panose="020B0604020202020204" pitchFamily="34" charset="0"/>
              <a:buChar char="•"/>
            </a:pPr>
            <a:r>
              <a:rPr lang="it-IT" err="1"/>
              <a:t>Inequality</a:t>
            </a:r>
            <a:r>
              <a:rPr lang="it-IT"/>
              <a:t> </a:t>
            </a:r>
            <a:r>
              <a:rPr lang="it-IT">
                <a:latin typeface="Courier New" panose="02070309020205020404" pitchFamily="49" charset="0"/>
                <a:cs typeface="Courier New" panose="02070309020205020404" pitchFamily="49" charset="0"/>
              </a:rPr>
              <a:t>!=</a:t>
            </a:r>
          </a:p>
          <a:p>
            <a:pPr marL="285750" indent="-285750">
              <a:buFont typeface="Arial" panose="020B0604020202020204" pitchFamily="34" charset="0"/>
              <a:buChar char="•"/>
            </a:pPr>
            <a:r>
              <a:rPr lang="it-IT"/>
              <a:t>Greater </a:t>
            </a:r>
            <a:r>
              <a:rPr lang="it-IT" err="1"/>
              <a:t>than</a:t>
            </a:r>
            <a:r>
              <a:rPr lang="it-IT"/>
              <a:t> </a:t>
            </a:r>
            <a:r>
              <a:rPr lang="it-IT">
                <a:latin typeface="Courier New" panose="02070309020205020404" pitchFamily="49" charset="0"/>
                <a:cs typeface="Courier New" panose="02070309020205020404" pitchFamily="49" charset="0"/>
              </a:rPr>
              <a:t>&gt;</a:t>
            </a:r>
            <a:r>
              <a:rPr lang="it-IT"/>
              <a:t> and </a:t>
            </a:r>
            <a:r>
              <a:rPr lang="it-IT">
                <a:latin typeface="Courier New" panose="02070309020205020404" pitchFamily="49" charset="0"/>
                <a:cs typeface="Courier New" panose="02070309020205020404" pitchFamily="49" charset="0"/>
              </a:rPr>
              <a:t>&gt;=</a:t>
            </a:r>
          </a:p>
          <a:p>
            <a:pPr marL="285750" indent="-285750">
              <a:buFont typeface="Arial" panose="020B0604020202020204" pitchFamily="34" charset="0"/>
              <a:buChar char="•"/>
            </a:pPr>
            <a:r>
              <a:rPr lang="it-IT" err="1"/>
              <a:t>Less</a:t>
            </a:r>
            <a:r>
              <a:rPr lang="it-IT"/>
              <a:t> </a:t>
            </a:r>
            <a:r>
              <a:rPr lang="it-IT" err="1"/>
              <a:t>than</a:t>
            </a:r>
            <a:r>
              <a:rPr lang="it-IT"/>
              <a:t> </a:t>
            </a:r>
            <a:r>
              <a:rPr lang="it-IT">
                <a:latin typeface="Courier New" panose="02070309020205020404" pitchFamily="49" charset="0"/>
                <a:cs typeface="Courier New" panose="02070309020205020404" pitchFamily="49" charset="0"/>
              </a:rPr>
              <a:t>&lt;</a:t>
            </a:r>
            <a:r>
              <a:rPr lang="it-IT"/>
              <a:t> and </a:t>
            </a:r>
            <a:r>
              <a:rPr lang="it-IT">
                <a:latin typeface="Courier New" panose="02070309020205020404" pitchFamily="49" charset="0"/>
                <a:cs typeface="Courier New" panose="02070309020205020404" pitchFamily="49" charset="0"/>
              </a:rPr>
              <a:t>&lt;=</a:t>
            </a:r>
          </a:p>
          <a:p>
            <a:pPr marL="285750" indent="-285750">
              <a:buFont typeface="Arial" panose="020B0604020202020204" pitchFamily="34" charset="0"/>
              <a:buChar char="•"/>
            </a:pPr>
            <a:endParaRPr lang="it-IT"/>
          </a:p>
          <a:p>
            <a:r>
              <a:rPr lang="it-IT" b="1" err="1"/>
              <a:t>Logical</a:t>
            </a:r>
            <a:r>
              <a:rPr lang="it-IT" b="1"/>
              <a:t> </a:t>
            </a:r>
            <a:r>
              <a:rPr lang="it-IT" b="1" err="1"/>
              <a:t>operators</a:t>
            </a:r>
            <a:endParaRPr lang="it-IT" b="1"/>
          </a:p>
          <a:p>
            <a:pPr marL="285750" indent="-285750">
              <a:buFont typeface="Arial" panose="020B0604020202020204" pitchFamily="34" charset="0"/>
              <a:buChar char="•"/>
            </a:pPr>
            <a:r>
              <a:rPr lang="it-IT">
                <a:latin typeface="Courier New" panose="02070309020205020404" pitchFamily="49" charset="0"/>
                <a:cs typeface="Courier New" panose="02070309020205020404" pitchFamily="49" charset="0"/>
              </a:rPr>
              <a:t>and</a:t>
            </a:r>
          </a:p>
          <a:p>
            <a:pPr marL="285750" indent="-285750">
              <a:buFont typeface="Arial" panose="020B0604020202020204" pitchFamily="34" charset="0"/>
              <a:buChar char="•"/>
            </a:pPr>
            <a:r>
              <a:rPr lang="it-IT">
                <a:latin typeface="Courier New" panose="02070309020205020404" pitchFamily="49" charset="0"/>
                <a:cs typeface="Courier New" panose="02070309020205020404" pitchFamily="49" charset="0"/>
              </a:rPr>
              <a:t>or</a:t>
            </a:r>
          </a:p>
          <a:p>
            <a:pPr marL="285750" indent="-285750">
              <a:buFont typeface="Arial" panose="020B0604020202020204" pitchFamily="34" charset="0"/>
              <a:buChar char="•"/>
            </a:pPr>
            <a:r>
              <a:rPr lang="it-IT" err="1">
                <a:latin typeface="Courier New" panose="02070309020205020404" pitchFamily="49" charset="0"/>
                <a:cs typeface="Courier New" panose="02070309020205020404" pitchFamily="49" charset="0"/>
              </a:rPr>
              <a:t>not</a:t>
            </a:r>
            <a:endParaRPr lang="it-IT">
              <a:latin typeface="Courier New" panose="02070309020205020404" pitchFamily="49" charset="0"/>
              <a:cs typeface="Courier New" panose="02070309020205020404" pitchFamily="49" charset="0"/>
            </a:endParaRPr>
          </a:p>
          <a:p>
            <a:pPr marL="285750" indent="-285750">
              <a:buFont typeface="Arial" panose="020B0604020202020204" pitchFamily="34" charset="0"/>
              <a:buChar char="•"/>
            </a:pPr>
            <a:endParaRPr lang="it-IT"/>
          </a:p>
          <a:p>
            <a:endParaRPr lang="it-IT"/>
          </a:p>
        </p:txBody>
      </p:sp>
      <p:pic>
        <p:nvPicPr>
          <p:cNvPr id="5" name="Immagine 4">
            <a:extLst>
              <a:ext uri="{FF2B5EF4-FFF2-40B4-BE49-F238E27FC236}">
                <a16:creationId xmlns:a16="http://schemas.microsoft.com/office/drawing/2014/main" id="{B6979420-5D3C-5C00-3D7E-891E62E780AB}"/>
              </a:ext>
            </a:extLst>
          </p:cNvPr>
          <p:cNvPicPr>
            <a:picLocks noChangeAspect="1"/>
          </p:cNvPicPr>
          <p:nvPr/>
        </p:nvPicPr>
        <p:blipFill>
          <a:blip r:embed="rId2"/>
          <a:stretch>
            <a:fillRect/>
          </a:stretch>
        </p:blipFill>
        <p:spPr>
          <a:xfrm>
            <a:off x="5660456" y="1261645"/>
            <a:ext cx="6400480" cy="5004215"/>
          </a:xfrm>
          <a:prstGeom prst="rect">
            <a:avLst/>
          </a:prstGeom>
        </p:spPr>
      </p:pic>
    </p:spTree>
    <p:extLst>
      <p:ext uri="{BB962C8B-B14F-4D97-AF65-F5344CB8AC3E}">
        <p14:creationId xmlns:p14="http://schemas.microsoft.com/office/powerpoint/2010/main" val="40777379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6BFFEF2-6AA9-3E0A-8AC6-44971D1CBA5B}"/>
              </a:ext>
            </a:extLst>
          </p:cNvPr>
          <p:cNvSpPr>
            <a:spLocks noGrp="1"/>
          </p:cNvSpPr>
          <p:nvPr>
            <p:ph type="title"/>
          </p:nvPr>
        </p:nvSpPr>
        <p:spPr/>
        <p:txBody>
          <a:bodyPr/>
          <a:lstStyle/>
          <a:p>
            <a:r>
              <a:rPr lang="it-IT" dirty="0"/>
              <a:t>Esempi</a:t>
            </a:r>
          </a:p>
        </p:txBody>
      </p:sp>
      <p:sp>
        <p:nvSpPr>
          <p:cNvPr id="3" name="Segnaposto testo 2">
            <a:extLst>
              <a:ext uri="{FF2B5EF4-FFF2-40B4-BE49-F238E27FC236}">
                <a16:creationId xmlns:a16="http://schemas.microsoft.com/office/drawing/2014/main" id="{0EF6CE61-7DC8-7B90-3ED0-B08299A94BEC}"/>
              </a:ext>
            </a:extLst>
          </p:cNvPr>
          <p:cNvSpPr>
            <a:spLocks noGrp="1"/>
          </p:cNvSpPr>
          <p:nvPr>
            <p:ph type="body" sz="quarter" idx="11"/>
          </p:nvPr>
        </p:nvSpPr>
        <p:spPr/>
        <p:txBody>
          <a:bodyPr/>
          <a:lstStyle/>
          <a:p>
            <a:endParaRPr lang="it-IT"/>
          </a:p>
        </p:txBody>
      </p:sp>
      <p:pic>
        <p:nvPicPr>
          <p:cNvPr id="6" name="Immagine 5">
            <a:extLst>
              <a:ext uri="{FF2B5EF4-FFF2-40B4-BE49-F238E27FC236}">
                <a16:creationId xmlns:a16="http://schemas.microsoft.com/office/drawing/2014/main" id="{ED1C097C-D6BD-CC5A-1115-53D21285EE10}"/>
              </a:ext>
            </a:extLst>
          </p:cNvPr>
          <p:cNvPicPr>
            <a:picLocks noChangeAspect="1"/>
          </p:cNvPicPr>
          <p:nvPr/>
        </p:nvPicPr>
        <p:blipFill>
          <a:blip r:embed="rId2"/>
          <a:stretch>
            <a:fillRect/>
          </a:stretch>
        </p:blipFill>
        <p:spPr>
          <a:xfrm>
            <a:off x="2518252" y="1793241"/>
            <a:ext cx="7155496" cy="3759834"/>
          </a:xfrm>
          <a:prstGeom prst="rect">
            <a:avLst/>
          </a:prstGeom>
        </p:spPr>
      </p:pic>
    </p:spTree>
    <p:extLst>
      <p:ext uri="{BB962C8B-B14F-4D97-AF65-F5344CB8AC3E}">
        <p14:creationId xmlns:p14="http://schemas.microsoft.com/office/powerpoint/2010/main" val="18076839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0AC93CF-37F5-5FFB-6D6B-DF69433B9EC0}"/>
              </a:ext>
            </a:extLst>
          </p:cNvPr>
          <p:cNvSpPr>
            <a:spLocks noGrp="1"/>
          </p:cNvSpPr>
          <p:nvPr>
            <p:ph type="title"/>
          </p:nvPr>
        </p:nvSpPr>
        <p:spPr/>
        <p:txBody>
          <a:bodyPr/>
          <a:lstStyle/>
          <a:p>
            <a:r>
              <a:rPr lang="it-IT" err="1"/>
              <a:t>Exercise</a:t>
            </a:r>
            <a:endParaRPr lang="it-IT"/>
          </a:p>
        </p:txBody>
      </p:sp>
      <p:sp>
        <p:nvSpPr>
          <p:cNvPr id="3" name="Segnaposto testo 2">
            <a:extLst>
              <a:ext uri="{FF2B5EF4-FFF2-40B4-BE49-F238E27FC236}">
                <a16:creationId xmlns:a16="http://schemas.microsoft.com/office/drawing/2014/main" id="{D03145D9-E31A-EB5D-7FF0-8CA0D3B59165}"/>
              </a:ext>
            </a:extLst>
          </p:cNvPr>
          <p:cNvSpPr>
            <a:spLocks noGrp="1"/>
          </p:cNvSpPr>
          <p:nvPr>
            <p:ph type="body" sz="quarter" idx="11"/>
          </p:nvPr>
        </p:nvSpPr>
        <p:spPr/>
        <p:txBody>
          <a:bodyPr/>
          <a:lstStyle/>
          <a:p>
            <a:r>
              <a:rPr lang="it-IT"/>
              <a:t>VARIABLES</a:t>
            </a:r>
          </a:p>
        </p:txBody>
      </p:sp>
      <mc:AlternateContent xmlns:mc="http://schemas.openxmlformats.org/markup-compatibility/2006" xmlns:a14="http://schemas.microsoft.com/office/drawing/2010/main">
        <mc:Choice Requires="a14">
          <p:sp>
            <p:nvSpPr>
              <p:cNvPr id="4" name="Segnaposto contenuto 3">
                <a:extLst>
                  <a:ext uri="{FF2B5EF4-FFF2-40B4-BE49-F238E27FC236}">
                    <a16:creationId xmlns:a16="http://schemas.microsoft.com/office/drawing/2014/main" id="{3DF148E7-5EE3-24D1-D421-8029F33B322E}"/>
                  </a:ext>
                </a:extLst>
              </p:cNvPr>
              <p:cNvSpPr>
                <a:spLocks noGrp="1"/>
              </p:cNvSpPr>
              <p:nvPr>
                <p:ph sz="quarter" idx="10"/>
              </p:nvPr>
            </p:nvSpPr>
            <p:spPr/>
            <p:txBody>
              <a:bodyPr>
                <a:normAutofit/>
              </a:bodyPr>
              <a:lstStyle/>
              <a:p>
                <a:pPr marL="342900" indent="-342900">
                  <a:buFont typeface="+mj-lt"/>
                  <a:buAutoNum type="arabicPeriod"/>
                </a:pPr>
                <a:r>
                  <a:rPr lang="it-IT" sz="1600" dirty="0"/>
                  <a:t>Il Sistema Geodetico Mondiale (WGS-84) è un insieme di standard internazionali per la descrizione della forma della Terra. Nell'ultima revisione del WGS-84, la terra è approssimata ad un ellissoide con semiasse maggiore e semiasse minore </a:t>
                </a:r>
                <a14:m>
                  <m:oMath xmlns:m="http://schemas.openxmlformats.org/officeDocument/2006/math">
                    <m:r>
                      <a:rPr lang="it-IT" sz="1600" b="0" i="1" smtClean="0">
                        <a:latin typeface="Cambria Math" panose="02040503050406030204" pitchFamily="18" charset="0"/>
                      </a:rPr>
                      <m:t>𝑎</m:t>
                    </m:r>
                    <m:r>
                      <a:rPr lang="it-IT" sz="1600" b="0" i="1" smtClean="0">
                        <a:latin typeface="Cambria Math" panose="02040503050406030204" pitchFamily="18" charset="0"/>
                      </a:rPr>
                      <m:t>=6 378 127,0</m:t>
                    </m:r>
                  </m:oMath>
                </a14:m>
                <a:r>
                  <a:rPr lang="it-IT" sz="1600" dirty="0"/>
                  <a:t> m e </a:t>
                </a:r>
                <a14:m>
                  <m:oMath xmlns:m="http://schemas.openxmlformats.org/officeDocument/2006/math">
                    <m:r>
                      <a:rPr lang="it-IT" sz="1600" b="0" i="1" smtClean="0">
                        <a:latin typeface="Cambria Math" panose="02040503050406030204" pitchFamily="18" charset="0"/>
                      </a:rPr>
                      <m:t>𝑏</m:t>
                    </m:r>
                    <m:r>
                      <a:rPr lang="it-IT" sz="1600" b="0" i="1" smtClean="0">
                        <a:latin typeface="Cambria Math" panose="02040503050406030204" pitchFamily="18" charset="0"/>
                      </a:rPr>
                      <m:t>=6 356 752, 314245</m:t>
                    </m:r>
                  </m:oMath>
                </a14:m>
                <a:r>
                  <a:rPr lang="it-IT" sz="1600" dirty="0"/>
                  <a:t> m. </a:t>
                </a:r>
                <a:br>
                  <a:rPr lang="it-IT" sz="1600" dirty="0"/>
                </a:br>
                <a:endParaRPr lang="it-IT" sz="1600" dirty="0"/>
              </a:p>
              <a:p>
                <a:pPr/>
                <a:r>
                  <a:rPr lang="it-IT" sz="1600" dirty="0"/>
                  <a:t>Utilizzare la formula per l'area superficiale di un ellissoide.</a:t>
                </a:r>
                <a:br>
                  <a:rPr lang="it-IT" sz="1600" dirty="0"/>
                </a:br>
                <a14:m>
                  <m:oMathPara xmlns:m="http://schemas.openxmlformats.org/officeDocument/2006/math">
                    <m:oMathParaPr>
                      <m:jc m:val="centerGroup"/>
                    </m:oMathParaPr>
                    <m:oMath xmlns:m="http://schemas.openxmlformats.org/officeDocument/2006/math">
                      <m:r>
                        <a:rPr lang="it-IT" sz="1600" b="0" i="1" smtClean="0">
                          <a:latin typeface="Cambria Math" panose="02040503050406030204" pitchFamily="18" charset="0"/>
                        </a:rPr>
                        <m:t>𝑆</m:t>
                      </m:r>
                      <m:r>
                        <a:rPr lang="it-IT" sz="1600" b="0" i="1" smtClean="0">
                          <a:latin typeface="Cambria Math" panose="02040503050406030204" pitchFamily="18" charset="0"/>
                        </a:rPr>
                        <m:t>=2</m:t>
                      </m:r>
                      <m:r>
                        <a:rPr lang="it-IT" sz="1600" b="0" i="1" smtClean="0">
                          <a:latin typeface="Cambria Math" panose="02040503050406030204" pitchFamily="18" charset="0"/>
                        </a:rPr>
                        <m:t>𝜋</m:t>
                      </m:r>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𝑎</m:t>
                          </m:r>
                        </m:e>
                        <m:sup>
                          <m:r>
                            <a:rPr lang="it-IT" sz="1600" b="0" i="1" smtClean="0">
                              <a:latin typeface="Cambria Math" panose="02040503050406030204" pitchFamily="18" charset="0"/>
                            </a:rPr>
                            <m:t>2</m:t>
                          </m:r>
                        </m:sup>
                      </m:sSup>
                      <m:r>
                        <a:rPr lang="it-IT" sz="1600" b="0" i="1" smtClean="0">
                          <a:latin typeface="Cambria Math" panose="02040503050406030204" pitchFamily="18" charset="0"/>
                        </a:rPr>
                        <m:t> ( 1+ </m:t>
                      </m:r>
                      <m:f>
                        <m:fPr>
                          <m:ctrlPr>
                            <a:rPr lang="it-IT" sz="1600" b="0" i="1" smtClean="0">
                              <a:latin typeface="Cambria Math" panose="02040503050406030204" pitchFamily="18" charset="0"/>
                            </a:rPr>
                          </m:ctrlPr>
                        </m:fPr>
                        <m:num>
                          <m:r>
                            <a:rPr lang="it-IT" sz="1600" b="0" i="1" smtClean="0">
                              <a:latin typeface="Cambria Math" panose="02040503050406030204" pitchFamily="18" charset="0"/>
                            </a:rPr>
                            <m:t>1−</m:t>
                          </m:r>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𝑒</m:t>
                              </m:r>
                            </m:e>
                            <m:sup>
                              <m:r>
                                <a:rPr lang="it-IT" sz="1600" b="0" i="1" smtClean="0">
                                  <a:latin typeface="Cambria Math" panose="02040503050406030204" pitchFamily="18" charset="0"/>
                                </a:rPr>
                                <m:t>2</m:t>
                              </m:r>
                            </m:sup>
                          </m:sSup>
                        </m:num>
                        <m:den>
                          <m:r>
                            <a:rPr lang="it-IT" sz="1600" b="0" i="1" smtClean="0">
                              <a:latin typeface="Cambria Math" panose="02040503050406030204" pitchFamily="18" charset="0"/>
                            </a:rPr>
                            <m:t>𝑒</m:t>
                          </m:r>
                        </m:den>
                      </m:f>
                      <m:r>
                        <a:rPr lang="it-IT" sz="1600" b="0" i="1" smtClean="0">
                          <a:latin typeface="Cambria Math" panose="02040503050406030204" pitchFamily="18" charset="0"/>
                        </a:rPr>
                        <m:t> </m:t>
                      </m:r>
                      <m:func>
                        <m:funcPr>
                          <m:ctrlPr>
                            <a:rPr lang="it-IT" sz="1600" b="0" i="1" smtClean="0">
                              <a:latin typeface="Cambria Math" panose="02040503050406030204" pitchFamily="18" charset="0"/>
                            </a:rPr>
                          </m:ctrlPr>
                        </m:funcPr>
                        <m:fName>
                          <m:r>
                            <m:rPr>
                              <m:sty m:val="p"/>
                            </m:rPr>
                            <a:rPr lang="it-IT" sz="1600" b="0" i="0" smtClean="0">
                              <a:latin typeface="Cambria Math" panose="02040503050406030204" pitchFamily="18" charset="0"/>
                            </a:rPr>
                            <m:t>atanh</m:t>
                          </m:r>
                        </m:fName>
                        <m:e>
                          <m:r>
                            <a:rPr lang="it-IT" sz="1600" b="0" i="1" smtClean="0">
                              <a:latin typeface="Cambria Math" panose="02040503050406030204" pitchFamily="18" charset="0"/>
                            </a:rPr>
                            <m:t>𝑒</m:t>
                          </m:r>
                          <m:r>
                            <a:rPr lang="it-IT" sz="1600" b="0" i="1" smtClean="0">
                              <a:latin typeface="Cambria Math" panose="02040503050406030204" pitchFamily="18" charset="0"/>
                            </a:rPr>
                            <m:t> ) </m:t>
                          </m:r>
                        </m:e>
                      </m:func>
                    </m:oMath>
                  </m:oMathPara>
                </a14:m>
                <a:br>
                  <a:rPr lang="it-IT" sz="1600" dirty="0"/>
                </a:br>
                <a:r>
                  <a:rPr lang="it-IT" sz="1600" dirty="0"/>
                  <a:t>dove </a:t>
                </a:r>
                <a14:m>
                  <m:oMath xmlns:m="http://schemas.openxmlformats.org/officeDocument/2006/math">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𝑒</m:t>
                        </m:r>
                      </m:e>
                      <m:sup>
                        <m:r>
                          <a:rPr lang="it-IT" sz="1600" b="0" i="1" smtClean="0">
                            <a:latin typeface="Cambria Math" panose="02040503050406030204" pitchFamily="18" charset="0"/>
                          </a:rPr>
                          <m:t>2</m:t>
                        </m:r>
                      </m:sup>
                    </m:sSup>
                    <m:r>
                      <a:rPr lang="it-IT" sz="1600" b="0" i="1" smtClean="0">
                        <a:latin typeface="Cambria Math" panose="02040503050406030204" pitchFamily="18" charset="0"/>
                      </a:rPr>
                      <m:t>=1 − </m:t>
                    </m:r>
                    <m:f>
                      <m:fPr>
                        <m:ctrlPr>
                          <a:rPr lang="it-IT" sz="1600" b="0" i="1" smtClean="0">
                            <a:latin typeface="Cambria Math" panose="02040503050406030204" pitchFamily="18" charset="0"/>
                          </a:rPr>
                        </m:ctrlPr>
                      </m:fPr>
                      <m:num>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𝑏</m:t>
                            </m:r>
                          </m:e>
                          <m:sup>
                            <m:r>
                              <a:rPr lang="it-IT" sz="1600" b="0" i="1" smtClean="0">
                                <a:latin typeface="Cambria Math" panose="02040503050406030204" pitchFamily="18" charset="0"/>
                              </a:rPr>
                              <m:t>2</m:t>
                            </m:r>
                          </m:sup>
                        </m:sSup>
                      </m:num>
                      <m:den>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𝑎</m:t>
                            </m:r>
                          </m:e>
                          <m:sup>
                            <m:r>
                              <a:rPr lang="it-IT" sz="1600" b="0" i="1" smtClean="0">
                                <a:latin typeface="Cambria Math" panose="02040503050406030204" pitchFamily="18" charset="0"/>
                              </a:rPr>
                              <m:t>2</m:t>
                            </m:r>
                          </m:sup>
                        </m:sSup>
                      </m:den>
                    </m:f>
                    <m:r>
                      <a:rPr lang="it-IT" sz="1600" b="0" i="1" smtClean="0">
                        <a:latin typeface="Cambria Math" panose="02040503050406030204" pitchFamily="18" charset="0"/>
                      </a:rPr>
                      <m:t>  </m:t>
                    </m:r>
                  </m:oMath>
                </a14:m>
                <a:r>
                  <a:rPr lang="it-IT" sz="1600" dirty="0"/>
                  <a:t>, per calcolare l'area superficiale della Terra.</a:t>
                </a:r>
              </a:p>
              <a:p>
                <a:endParaRPr lang="it-IT" sz="1600" dirty="0"/>
              </a:p>
              <a:p>
                <a:r>
                  <a:rPr lang="it-IT" sz="1600" dirty="0"/>
                  <a:t>RISULTATO </a:t>
                </a:r>
                <a14:m>
                  <m:oMath xmlns:m="http://schemas.openxmlformats.org/officeDocument/2006/math">
                    <m:r>
                      <a:rPr lang="it-IT" sz="1600" b="0" i="1" smtClean="0">
                        <a:latin typeface="Cambria Math" panose="02040503050406030204" pitchFamily="18" charset="0"/>
                      </a:rPr>
                      <m:t>𝑆</m:t>
                    </m:r>
                    <m:r>
                      <a:rPr lang="it-IT" sz="1600" b="0" i="1" smtClean="0">
                        <a:latin typeface="Cambria Math" panose="02040503050406030204" pitchFamily="18" charset="0"/>
                      </a:rPr>
                      <m:t>=509 991 631 </m:t>
                    </m:r>
                    <m:r>
                      <a:rPr lang="it-IT" sz="1600" b="0" i="1" smtClean="0">
                        <a:latin typeface="Cambria Math" panose="02040503050406030204" pitchFamily="18" charset="0"/>
                      </a:rPr>
                      <m:t>𝑘</m:t>
                    </m:r>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𝑚</m:t>
                        </m:r>
                      </m:e>
                      <m:sup>
                        <m:r>
                          <a:rPr lang="it-IT" sz="1600" b="0" i="1" smtClean="0">
                            <a:latin typeface="Cambria Math" panose="02040503050406030204" pitchFamily="18" charset="0"/>
                          </a:rPr>
                          <m:t>2</m:t>
                        </m:r>
                      </m:sup>
                    </m:sSup>
                  </m:oMath>
                </a14:m>
                <a:endParaRPr lang="it-IT" sz="1600" dirty="0"/>
              </a:p>
              <a:p>
                <a:endParaRPr lang="it-IT" sz="1600" dirty="0"/>
              </a:p>
              <a:p>
                <a:endParaRPr lang="it-IT" sz="1600" dirty="0"/>
              </a:p>
              <a:p>
                <a:endParaRPr lang="it-IT" sz="1600" dirty="0"/>
              </a:p>
              <a:p>
                <a:endParaRPr lang="it-IT" sz="1600" dirty="0"/>
              </a:p>
              <a:p>
                <a:endParaRPr lang="it-IT" sz="1600" dirty="0"/>
              </a:p>
            </p:txBody>
          </p:sp>
        </mc:Choice>
        <mc:Fallback xmlns="">
          <p:sp>
            <p:nvSpPr>
              <p:cNvPr id="4" name="Segnaposto contenuto 3">
                <a:extLst>
                  <a:ext uri="{FF2B5EF4-FFF2-40B4-BE49-F238E27FC236}">
                    <a16:creationId xmlns:a16="http://schemas.microsoft.com/office/drawing/2014/main" id="{3DF148E7-5EE3-24D1-D421-8029F33B322E}"/>
                  </a:ext>
                </a:extLst>
              </p:cNvPr>
              <p:cNvSpPr>
                <a:spLocks noGrp="1" noRot="1" noChangeAspect="1" noMove="1" noResize="1" noEditPoints="1" noAdjustHandles="1" noChangeArrowheads="1" noChangeShapeType="1" noTextEdit="1"/>
              </p:cNvSpPr>
              <p:nvPr>
                <p:ph sz="quarter" idx="10"/>
              </p:nvPr>
            </p:nvSpPr>
            <p:spPr>
              <a:blipFill>
                <a:blip r:embed="rId2"/>
                <a:stretch>
                  <a:fillRect l="-1261" r="-917"/>
                </a:stretch>
              </a:blipFill>
            </p:spPr>
            <p:txBody>
              <a:bodyPr/>
              <a:lstStyle/>
              <a:p>
                <a:r>
                  <a:rPr lang="it-IT">
                    <a:noFill/>
                  </a:rPr>
                  <a:t> </a:t>
                </a:r>
              </a:p>
            </p:txBody>
          </p:sp>
        </mc:Fallback>
      </mc:AlternateContent>
    </p:spTree>
    <p:extLst>
      <p:ext uri="{BB962C8B-B14F-4D97-AF65-F5344CB8AC3E}">
        <p14:creationId xmlns:p14="http://schemas.microsoft.com/office/powerpoint/2010/main" val="34217920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a:extLst>
              <a:ext uri="{FF2B5EF4-FFF2-40B4-BE49-F238E27FC236}">
                <a16:creationId xmlns:a16="http://schemas.microsoft.com/office/drawing/2014/main" id="{46453960-B614-0E32-F2E6-D2AD94356117}"/>
              </a:ext>
            </a:extLst>
          </p:cNvPr>
          <p:cNvPicPr>
            <a:picLocks noChangeAspect="1"/>
          </p:cNvPicPr>
          <p:nvPr/>
        </p:nvPicPr>
        <p:blipFill>
          <a:blip r:embed="rId2"/>
          <a:stretch>
            <a:fillRect/>
          </a:stretch>
        </p:blipFill>
        <p:spPr>
          <a:xfrm>
            <a:off x="5477256" y="1851410"/>
            <a:ext cx="6458712" cy="4215634"/>
          </a:xfrm>
          <a:prstGeom prst="rect">
            <a:avLst/>
          </a:prstGeom>
        </p:spPr>
      </p:pic>
      <p:sp>
        <p:nvSpPr>
          <p:cNvPr id="2" name="Titolo 1">
            <a:extLst>
              <a:ext uri="{FF2B5EF4-FFF2-40B4-BE49-F238E27FC236}">
                <a16:creationId xmlns:a16="http://schemas.microsoft.com/office/drawing/2014/main" id="{21156B2F-7646-E53C-3E99-6ADEE47A5484}"/>
              </a:ext>
            </a:extLst>
          </p:cNvPr>
          <p:cNvSpPr>
            <a:spLocks noGrp="1"/>
          </p:cNvSpPr>
          <p:nvPr>
            <p:ph type="title"/>
          </p:nvPr>
        </p:nvSpPr>
        <p:spPr/>
        <p:txBody>
          <a:bodyPr/>
          <a:lstStyle/>
          <a:p>
            <a:r>
              <a:rPr lang="it-IT" err="1"/>
              <a:t>If</a:t>
            </a:r>
            <a:r>
              <a:rPr lang="it-IT"/>
              <a:t>…else </a:t>
            </a:r>
            <a:r>
              <a:rPr lang="it-IT" err="1"/>
              <a:t>statement</a:t>
            </a:r>
            <a:endParaRPr lang="it-IT"/>
          </a:p>
        </p:txBody>
      </p:sp>
      <p:sp>
        <p:nvSpPr>
          <p:cNvPr id="3" name="Segnaposto testo 2">
            <a:extLst>
              <a:ext uri="{FF2B5EF4-FFF2-40B4-BE49-F238E27FC236}">
                <a16:creationId xmlns:a16="http://schemas.microsoft.com/office/drawing/2014/main" id="{6C09B7B2-61D1-DBE6-C66F-FDAF97EFF8D3}"/>
              </a:ext>
            </a:extLst>
          </p:cNvPr>
          <p:cNvSpPr>
            <a:spLocks noGrp="1"/>
          </p:cNvSpPr>
          <p:nvPr>
            <p:ph type="body" sz="quarter" idx="11"/>
          </p:nvPr>
        </p:nvSpPr>
        <p:spPr/>
        <p:txBody>
          <a:bodyPr/>
          <a:lstStyle/>
          <a:p>
            <a:r>
              <a:rPr lang="it-IT"/>
              <a:t>FLOW CONTROL</a:t>
            </a:r>
          </a:p>
        </p:txBody>
      </p:sp>
      <p:sp>
        <p:nvSpPr>
          <p:cNvPr id="8" name="CasellaDiTesto 7">
            <a:extLst>
              <a:ext uri="{FF2B5EF4-FFF2-40B4-BE49-F238E27FC236}">
                <a16:creationId xmlns:a16="http://schemas.microsoft.com/office/drawing/2014/main" id="{5F8A7F86-3005-3485-1577-693D77171321}"/>
              </a:ext>
            </a:extLst>
          </p:cNvPr>
          <p:cNvSpPr txBox="1"/>
          <p:nvPr/>
        </p:nvSpPr>
        <p:spPr>
          <a:xfrm>
            <a:off x="538734" y="2407552"/>
            <a:ext cx="5557266" cy="32316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33333"/>
                </a:solidFill>
                <a:effectLst/>
                <a:uLnTx/>
                <a:uFillTx/>
                <a:latin typeface="Consolas" panose="020B0609020204030204" pitchFamily="49" charset="0"/>
                <a:ea typeface="+mn-ea"/>
                <a:cs typeface="+mn-cs"/>
              </a:rPr>
              <a:t>if condition: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33333"/>
                </a:solidFill>
                <a:effectLst/>
                <a:uLnTx/>
                <a:uFillTx/>
                <a:latin typeface="Consolas" panose="020B0609020204030204" pitchFamily="49" charset="0"/>
                <a:ea typeface="+mn-ea"/>
                <a:cs typeface="+mn-cs"/>
              </a:rPr>
              <a:t>    # Code block executed if condition is True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33333"/>
                </a:solidFill>
                <a:effectLst/>
                <a:uLnTx/>
                <a:uFillTx/>
                <a:latin typeface="Consolas" panose="020B0609020204030204" pitchFamily="49" charset="0"/>
                <a:ea typeface="+mn-ea"/>
                <a:cs typeface="+mn-cs"/>
              </a:rPr>
              <a:t>    statement1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33333"/>
                </a:solidFill>
                <a:effectLst/>
                <a:uLnTx/>
                <a:uFillTx/>
                <a:latin typeface="Consolas" panose="020B0609020204030204" pitchFamily="49" charset="0"/>
                <a:ea typeface="+mn-ea"/>
                <a:cs typeface="+mn-cs"/>
              </a:rPr>
              <a:t>    statement2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33333"/>
                </a:solidFill>
                <a:effectLst/>
                <a:uLnTx/>
                <a:uFillTx/>
                <a:latin typeface="Consolas" panose="020B0609020204030204" pitchFamily="49" charset="0"/>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a:ln>
                  <a:noFill/>
                </a:ln>
                <a:solidFill>
                  <a:srgbClr val="333333"/>
                </a:solidFill>
                <a:effectLst/>
                <a:uLnTx/>
                <a:uFillTx/>
                <a:latin typeface="Consolas" panose="020B0609020204030204" pitchFamily="49" charset="0"/>
                <a:ea typeface="+mn-ea"/>
                <a:cs typeface="+mn-cs"/>
              </a:rPr>
            </a:br>
            <a:r>
              <a:rPr kumimoji="0" lang="en-US" sz="1200" b="0" i="0" u="none" strike="noStrike" kern="1200" cap="none" spc="0" normalizeH="0" baseline="0" noProof="0">
                <a:ln>
                  <a:noFill/>
                </a:ln>
                <a:solidFill>
                  <a:srgbClr val="333333"/>
                </a:solidFill>
                <a:effectLst/>
                <a:uLnTx/>
                <a:uFillTx/>
                <a:latin typeface="Consolas" panose="020B0609020204030204" pitchFamily="49" charset="0"/>
                <a:ea typeface="+mn-ea"/>
                <a:cs typeface="+mn-cs"/>
              </a:rPr>
              <a:t>if condition1: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33333"/>
                </a:solidFill>
                <a:effectLst/>
                <a:uLnTx/>
                <a:uFillTx/>
                <a:latin typeface="Consolas" panose="020B0609020204030204" pitchFamily="49" charset="0"/>
                <a:ea typeface="+mn-ea"/>
                <a:cs typeface="+mn-cs"/>
              </a:rPr>
              <a:t>    # Code block executed if condition1 is True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33333"/>
                </a:solidFill>
                <a:effectLst/>
                <a:uLnTx/>
                <a:uFillTx/>
                <a:latin typeface="Consolas" panose="020B0609020204030204" pitchFamily="49" charset="0"/>
                <a:ea typeface="+mn-ea"/>
                <a:cs typeface="+mn-cs"/>
              </a:rPr>
              <a:t>    statement1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333333"/>
                </a:solidFill>
                <a:effectLst/>
                <a:uLnTx/>
                <a:uFillTx/>
                <a:latin typeface="Consolas" panose="020B0609020204030204" pitchFamily="49" charset="0"/>
                <a:ea typeface="+mn-ea"/>
                <a:cs typeface="+mn-cs"/>
              </a:rPr>
              <a:t>elif</a:t>
            </a:r>
            <a:r>
              <a:rPr kumimoji="0" lang="en-US" sz="1200" b="0" i="0" u="none" strike="noStrike" kern="1200" cap="none" spc="0" normalizeH="0" baseline="0" noProof="0">
                <a:ln>
                  <a:noFill/>
                </a:ln>
                <a:solidFill>
                  <a:srgbClr val="333333"/>
                </a:solidFill>
                <a:effectLst/>
                <a:uLnTx/>
                <a:uFillTx/>
                <a:latin typeface="Consolas" panose="020B0609020204030204" pitchFamily="49" charset="0"/>
                <a:ea typeface="+mn-ea"/>
                <a:cs typeface="+mn-cs"/>
              </a:rPr>
              <a:t> condition2: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33333"/>
                </a:solidFill>
                <a:effectLst/>
                <a:uLnTx/>
                <a:uFillTx/>
                <a:latin typeface="Consolas" panose="020B0609020204030204" pitchFamily="49" charset="0"/>
                <a:ea typeface="+mn-ea"/>
                <a:cs typeface="+mn-cs"/>
              </a:rPr>
              <a:t>    # Code block executed if condition2 is True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33333"/>
                </a:solidFill>
                <a:effectLst/>
                <a:uLnTx/>
                <a:uFillTx/>
                <a:latin typeface="Consolas" panose="020B0609020204030204" pitchFamily="49" charset="0"/>
                <a:ea typeface="+mn-ea"/>
                <a:cs typeface="+mn-cs"/>
              </a:rPr>
              <a:t>    statement2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33333"/>
                </a:solidFill>
                <a:effectLst/>
                <a:uLnTx/>
                <a:uFillTx/>
                <a:latin typeface="Consolas" panose="020B0609020204030204" pitchFamily="49" charset="0"/>
                <a:ea typeface="+mn-ea"/>
                <a:cs typeface="+mn-cs"/>
              </a:rPr>
              <a:t>else: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33333"/>
                </a:solidFill>
                <a:effectLst/>
                <a:uLnTx/>
                <a:uFillTx/>
                <a:latin typeface="Consolas" panose="020B0609020204030204" pitchFamily="49" charset="0"/>
                <a:ea typeface="+mn-ea"/>
                <a:cs typeface="+mn-cs"/>
              </a:rPr>
              <a:t>    # Code block executed if condition1 and condition2 are False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33333"/>
                </a:solidFill>
                <a:effectLst/>
                <a:uLnTx/>
                <a:uFillTx/>
                <a:latin typeface="Consolas" panose="020B0609020204030204" pitchFamily="49" charset="0"/>
                <a:ea typeface="+mn-ea"/>
                <a:cs typeface="+mn-cs"/>
              </a:rPr>
              <a:t>    statement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33333"/>
              </a:solidFill>
              <a:effectLst/>
              <a:uLnTx/>
              <a:uFillTx/>
              <a:latin typeface="Consolas" panose="020B0609020204030204" pitchFamily="49" charset="0"/>
              <a:ea typeface="+mn-ea"/>
              <a:cs typeface="+mn-cs"/>
            </a:endParaRPr>
          </a:p>
        </p:txBody>
      </p:sp>
      <p:sp>
        <p:nvSpPr>
          <p:cNvPr id="9" name="Segnaposto contenuto 3">
            <a:extLst>
              <a:ext uri="{FF2B5EF4-FFF2-40B4-BE49-F238E27FC236}">
                <a16:creationId xmlns:a16="http://schemas.microsoft.com/office/drawing/2014/main" id="{F9B1818E-7806-C70E-6638-D034C0F07ABB}"/>
              </a:ext>
            </a:extLst>
          </p:cNvPr>
          <p:cNvSpPr>
            <a:spLocks noGrp="1"/>
          </p:cNvSpPr>
          <p:nvPr>
            <p:ph sz="quarter" idx="10"/>
          </p:nvPr>
        </p:nvSpPr>
        <p:spPr>
          <a:xfrm>
            <a:off x="612474" y="1304925"/>
            <a:ext cx="11063589" cy="4752975"/>
          </a:xfrm>
        </p:spPr>
        <p:txBody>
          <a:bodyPr>
            <a:normAutofit/>
          </a:bodyPr>
          <a:lstStyle/>
          <a:p>
            <a:r>
              <a:rPr lang="it-IT" sz="1600"/>
              <a:t>Di solito è necessario che un blocco di codice venga eseguito in modo condizionale sulla base di alcuni controlli. Questo si ottiene con l'istruzione </a:t>
            </a:r>
            <a:r>
              <a:rPr lang="it-IT" sz="1600" err="1"/>
              <a:t>if</a:t>
            </a:r>
            <a:r>
              <a:rPr lang="it-IT" sz="1600"/>
              <a:t>.</a:t>
            </a:r>
            <a:endParaRPr lang="it-IT" sz="1600" i="1"/>
          </a:p>
        </p:txBody>
      </p:sp>
    </p:spTree>
    <p:extLst>
      <p:ext uri="{BB962C8B-B14F-4D97-AF65-F5344CB8AC3E}">
        <p14:creationId xmlns:p14="http://schemas.microsoft.com/office/powerpoint/2010/main" val="3946517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05E287-D55C-6A69-BF7A-D9CE8A474242}"/>
              </a:ext>
            </a:extLst>
          </p:cNvPr>
          <p:cNvSpPr>
            <a:spLocks noGrp="1"/>
          </p:cNvSpPr>
          <p:nvPr>
            <p:ph type="title"/>
          </p:nvPr>
        </p:nvSpPr>
        <p:spPr/>
        <p:txBody>
          <a:bodyPr/>
          <a:lstStyle/>
          <a:p>
            <a:r>
              <a:rPr lang="it-IT" dirty="0"/>
              <a:t>Esercizi</a:t>
            </a:r>
          </a:p>
        </p:txBody>
      </p:sp>
      <p:sp>
        <p:nvSpPr>
          <p:cNvPr id="3" name="Segnaposto testo 2">
            <a:extLst>
              <a:ext uri="{FF2B5EF4-FFF2-40B4-BE49-F238E27FC236}">
                <a16:creationId xmlns:a16="http://schemas.microsoft.com/office/drawing/2014/main" id="{E3115809-E60F-99AD-21C1-D9B7EAED374A}"/>
              </a:ext>
            </a:extLst>
          </p:cNvPr>
          <p:cNvSpPr>
            <a:spLocks noGrp="1"/>
          </p:cNvSpPr>
          <p:nvPr>
            <p:ph type="body" sz="quarter" idx="11"/>
          </p:nvPr>
        </p:nvSpPr>
        <p:spPr/>
        <p:txBody>
          <a:bodyPr/>
          <a:lstStyle/>
          <a:p>
            <a:endParaRPr lang="it-IT"/>
          </a:p>
        </p:txBody>
      </p:sp>
      <p:sp>
        <p:nvSpPr>
          <p:cNvPr id="7" name="Rectangle 1">
            <a:extLst>
              <a:ext uri="{FF2B5EF4-FFF2-40B4-BE49-F238E27FC236}">
                <a16:creationId xmlns:a16="http://schemas.microsoft.com/office/drawing/2014/main" id="{D7D408B4-3509-E866-CD3A-A777781EBFA9}"/>
              </a:ext>
            </a:extLst>
          </p:cNvPr>
          <p:cNvSpPr>
            <a:spLocks noGrp="1" noChangeArrowheads="1"/>
          </p:cNvSpPr>
          <p:nvPr>
            <p:ph sz="quarter" idx="10"/>
          </p:nvPr>
        </p:nvSpPr>
        <p:spPr bwMode="auto">
          <a:xfrm>
            <a:off x="595223" y="1397675"/>
            <a:ext cx="9858789"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it-IT" altLang="it-IT" sz="1800" b="0" i="0" u="none" strike="noStrike" cap="none" normalizeH="0" baseline="0" dirty="0">
                <a:ln>
                  <a:noFill/>
                </a:ln>
                <a:solidFill>
                  <a:schemeClr val="tx1"/>
                </a:solidFill>
                <a:effectLst/>
                <a:latin typeface="Arial" panose="020B0604020202020204" pitchFamily="34" charset="0"/>
              </a:rPr>
              <a:t>Calcola il prezzo finale di un articolo dopo aver applicato uno sconto basato sull'importo speso.</a:t>
            </a:r>
            <a:br>
              <a:rPr kumimoji="0" lang="it-IT" altLang="it-IT" sz="1800" b="0" i="0" u="none" strike="noStrike" cap="none" normalizeH="0" baseline="0" dirty="0">
                <a:ln>
                  <a:noFill/>
                </a:ln>
                <a:solidFill>
                  <a:schemeClr val="tx1"/>
                </a:solidFill>
                <a:effectLst/>
                <a:latin typeface="Arial" panose="020B0604020202020204" pitchFamily="34" charset="0"/>
              </a:rPr>
            </a:b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it-IT" altLang="it-IT" sz="1800" b="1" i="0" u="none" strike="noStrike" cap="none" normalizeH="0" baseline="0" dirty="0">
                <a:ln>
                  <a:noFill/>
                </a:ln>
                <a:solidFill>
                  <a:schemeClr val="tx1"/>
                </a:solidFill>
                <a:effectLst/>
                <a:latin typeface="Arial" panose="020B0604020202020204" pitchFamily="34" charset="0"/>
              </a:rPr>
              <a:t>Regole Sconto (da implementare con variabili e confronti booleani)</a:t>
            </a: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it-IT" altLang="it-IT"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it-IT" altLang="it-IT" sz="1800" b="0" i="0" u="none" strike="noStrike" cap="none" normalizeH="0" baseline="0" dirty="0">
                <a:ln>
                  <a:noFill/>
                </a:ln>
                <a:solidFill>
                  <a:schemeClr val="tx1"/>
                </a:solidFill>
                <a:effectLst/>
                <a:latin typeface="Arial" panose="020B0604020202020204" pitchFamily="34" charset="0"/>
              </a:rPr>
              <a:t>Spesa inferiore a 50€ : nessuno sconto</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it-IT" altLang="it-IT" sz="1800" b="0" i="0" u="none" strike="noStrike" cap="none" normalizeH="0" baseline="0" dirty="0">
                <a:ln>
                  <a:noFill/>
                </a:ln>
                <a:solidFill>
                  <a:schemeClr val="tx1"/>
                </a:solidFill>
                <a:effectLst/>
                <a:latin typeface="Arial" panose="020B0604020202020204" pitchFamily="34" charset="0"/>
              </a:rPr>
              <a:t>Spesa da 50€ a 99.99€: sconto del 5%</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it-IT" altLang="it-IT" sz="1800" b="0" i="0" u="none" strike="noStrike" cap="none" normalizeH="0" baseline="0" dirty="0">
                <a:ln>
                  <a:noFill/>
                </a:ln>
                <a:solidFill>
                  <a:schemeClr val="tx1"/>
                </a:solidFill>
                <a:effectLst/>
                <a:latin typeface="Arial" panose="020B0604020202020204" pitchFamily="34" charset="0"/>
              </a:rPr>
              <a:t>Spesa da 100€: sconto del 10%</a:t>
            </a:r>
          </a:p>
        </p:txBody>
      </p:sp>
    </p:spTree>
    <p:extLst>
      <p:ext uri="{BB962C8B-B14F-4D97-AF65-F5344CB8AC3E}">
        <p14:creationId xmlns:p14="http://schemas.microsoft.com/office/powerpoint/2010/main" val="4079189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chool boy outline">
            <a:extLst>
              <a:ext uri="{FF2B5EF4-FFF2-40B4-BE49-F238E27FC236}">
                <a16:creationId xmlns:a16="http://schemas.microsoft.com/office/drawing/2014/main" id="{04C58A85-70EA-E289-19B6-907EE348C62B}"/>
              </a:ext>
            </a:extLst>
          </p:cNvPr>
          <p:cNvPicPr>
            <a:picLocks noGrp="1" noChangeAspect="1"/>
          </p:cNvPicPr>
          <p:nvPr>
            <p:ph sz="quarter" idx="4294967295"/>
          </p:nvPr>
        </p:nvPicPr>
        <p:blipFill>
          <a:blip r:embed="rId3">
            <a:extLst>
              <a:ext uri="{96DAC541-7B7A-43D3-8B79-37D633B846F1}">
                <asvg:svgBlip xmlns:asvg="http://schemas.microsoft.com/office/drawing/2016/SVG/main" r:embed="rId4"/>
              </a:ext>
            </a:extLst>
          </a:blip>
          <a:stretch>
            <a:fillRect/>
          </a:stretch>
        </p:blipFill>
        <p:spPr>
          <a:xfrm>
            <a:off x="4888177" y="1588388"/>
            <a:ext cx="914400" cy="914400"/>
          </a:xfrm>
        </p:spPr>
      </p:pic>
      <p:sp>
        <p:nvSpPr>
          <p:cNvPr id="2" name="Titolo 1">
            <a:extLst>
              <a:ext uri="{FF2B5EF4-FFF2-40B4-BE49-F238E27FC236}">
                <a16:creationId xmlns:a16="http://schemas.microsoft.com/office/drawing/2014/main" id="{BD423A23-160E-491F-4A85-98AA0E6C882D}"/>
              </a:ext>
            </a:extLst>
          </p:cNvPr>
          <p:cNvSpPr>
            <a:spLocks noGrp="1"/>
          </p:cNvSpPr>
          <p:nvPr>
            <p:ph type="title"/>
          </p:nvPr>
        </p:nvSpPr>
        <p:spPr/>
        <p:txBody>
          <a:bodyPr/>
          <a:lstStyle/>
          <a:p>
            <a:r>
              <a:rPr lang="it-IT" sz="3200"/>
              <a:t>Cos’è Python?</a:t>
            </a:r>
          </a:p>
        </p:txBody>
      </p:sp>
      <p:sp>
        <p:nvSpPr>
          <p:cNvPr id="7" name="TextBox 6">
            <a:extLst>
              <a:ext uri="{FF2B5EF4-FFF2-40B4-BE49-F238E27FC236}">
                <a16:creationId xmlns:a16="http://schemas.microsoft.com/office/drawing/2014/main" id="{D5B6617D-F119-697C-C8D1-9B840F2F88CD}"/>
              </a:ext>
            </a:extLst>
          </p:cNvPr>
          <p:cNvSpPr txBox="1"/>
          <p:nvPr/>
        </p:nvSpPr>
        <p:spPr>
          <a:xfrm>
            <a:off x="5802577" y="1802588"/>
            <a:ext cx="2593911" cy="486000"/>
          </a:xfrm>
          <a:prstGeom prst="rect">
            <a:avLst/>
          </a:prstGeom>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rPr>
              <a:t>Programmatore</a:t>
            </a:r>
            <a:endParaRPr kumimoji="0" lang="en-GB"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endParaRPr>
          </a:p>
        </p:txBody>
      </p:sp>
      <p:pic>
        <p:nvPicPr>
          <p:cNvPr id="9" name="Graphic 8" descr="Processor outline">
            <a:extLst>
              <a:ext uri="{FF2B5EF4-FFF2-40B4-BE49-F238E27FC236}">
                <a16:creationId xmlns:a16="http://schemas.microsoft.com/office/drawing/2014/main" id="{4BA5E6A7-855F-3845-36D6-E17F451889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83019" y="5646314"/>
            <a:ext cx="914400" cy="914400"/>
          </a:xfrm>
          <a:prstGeom prst="rect">
            <a:avLst/>
          </a:prstGeom>
        </p:spPr>
      </p:pic>
      <p:sp>
        <p:nvSpPr>
          <p:cNvPr id="10" name="TextBox 9">
            <a:extLst>
              <a:ext uri="{FF2B5EF4-FFF2-40B4-BE49-F238E27FC236}">
                <a16:creationId xmlns:a16="http://schemas.microsoft.com/office/drawing/2014/main" id="{F10FB89D-1983-3BA9-A7EF-69215042A326}"/>
              </a:ext>
            </a:extLst>
          </p:cNvPr>
          <p:cNvSpPr txBox="1"/>
          <p:nvPr/>
        </p:nvSpPr>
        <p:spPr>
          <a:xfrm>
            <a:off x="6136711" y="5860514"/>
            <a:ext cx="2593911" cy="486000"/>
          </a:xfrm>
          <a:prstGeom prst="rect">
            <a:avLst/>
          </a:prstGeom>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rPr>
              <a:t>Hardware</a:t>
            </a:r>
            <a:endParaRPr kumimoji="0" lang="en-GB"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endParaRPr>
          </a:p>
        </p:txBody>
      </p:sp>
      <p:sp>
        <p:nvSpPr>
          <p:cNvPr id="12" name="Speech Bubble: Oval 11">
            <a:extLst>
              <a:ext uri="{FF2B5EF4-FFF2-40B4-BE49-F238E27FC236}">
                <a16:creationId xmlns:a16="http://schemas.microsoft.com/office/drawing/2014/main" id="{82B01C34-1831-62D4-D28E-6BF909DD0A1A}"/>
              </a:ext>
            </a:extLst>
          </p:cNvPr>
          <p:cNvSpPr/>
          <p:nvPr/>
        </p:nvSpPr>
        <p:spPr>
          <a:xfrm flipH="1">
            <a:off x="3903585" y="1282064"/>
            <a:ext cx="1194318" cy="612648"/>
          </a:xfrm>
          <a:prstGeom prst="wedgeEllipseCallout">
            <a:avLst>
              <a:gd name="adj1" fmla="val -44270"/>
              <a:gd name="adj2" fmla="val 5336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a:ln>
                  <a:noFill/>
                </a:ln>
                <a:solidFill>
                  <a:srgbClr val="FFFFFF"/>
                </a:solidFill>
                <a:effectLst/>
                <a:uLnTx/>
                <a:uFillTx/>
                <a:latin typeface="Calibri" panose="020F0502020204030204"/>
                <a:ea typeface="+mn-ea"/>
                <a:cs typeface="+mn-cs"/>
              </a:rPr>
              <a:t>Bro</a:t>
            </a: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Speech Bubble: Oval 12">
            <a:extLst>
              <a:ext uri="{FF2B5EF4-FFF2-40B4-BE49-F238E27FC236}">
                <a16:creationId xmlns:a16="http://schemas.microsoft.com/office/drawing/2014/main" id="{ADBF635C-0ED4-F77C-B6CC-E915653AC9E4}"/>
              </a:ext>
            </a:extLst>
          </p:cNvPr>
          <p:cNvSpPr/>
          <p:nvPr/>
        </p:nvSpPr>
        <p:spPr>
          <a:xfrm flipH="1">
            <a:off x="2853678" y="5285786"/>
            <a:ext cx="1911431" cy="612648"/>
          </a:xfrm>
          <a:prstGeom prst="wedgeEllipseCallout">
            <a:avLst>
              <a:gd name="adj1" fmla="val -44270"/>
              <a:gd name="adj2" fmla="val 5336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FFFFFF"/>
                </a:solidFill>
                <a:effectLst/>
                <a:uLnTx/>
                <a:uFillTx/>
                <a:latin typeface="Lato" panose="020F0502020204030204" pitchFamily="34" charset="0"/>
                <a:ea typeface="+mn-ea"/>
                <a:cs typeface="+mn-cs"/>
              </a:rPr>
              <a:t>01100110 00001010</a:t>
            </a: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Arrow: Up-Down 13">
            <a:extLst>
              <a:ext uri="{FF2B5EF4-FFF2-40B4-BE49-F238E27FC236}">
                <a16:creationId xmlns:a16="http://schemas.microsoft.com/office/drawing/2014/main" id="{6D243F84-4945-F58D-9216-CA94ED7B4629}"/>
              </a:ext>
            </a:extLst>
          </p:cNvPr>
          <p:cNvSpPr/>
          <p:nvPr/>
        </p:nvSpPr>
        <p:spPr>
          <a:xfrm>
            <a:off x="5097903" y="2584580"/>
            <a:ext cx="484632" cy="2901820"/>
          </a:xfrm>
          <a:prstGeom prst="up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0B154F84-AA39-8FAE-BB4D-E0B1DAFEF4E2}"/>
              </a:ext>
            </a:extLst>
          </p:cNvPr>
          <p:cNvSpPr txBox="1"/>
          <p:nvPr/>
        </p:nvSpPr>
        <p:spPr>
          <a:xfrm>
            <a:off x="5684389" y="3695649"/>
            <a:ext cx="3046233" cy="486001"/>
          </a:xfrm>
          <a:prstGeom prst="rect">
            <a:avLst/>
          </a:prstGeom>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rPr>
              <a:t>Linguaggi di Programmazione</a:t>
            </a:r>
            <a:endParaRPr kumimoji="0" lang="en-GB"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endParaRPr>
          </a:p>
        </p:txBody>
      </p:sp>
      <p:pic>
        <p:nvPicPr>
          <p:cNvPr id="1026" name="Picture 2" descr="Python icon - Free download on Iconfinder">
            <a:extLst>
              <a:ext uri="{FF2B5EF4-FFF2-40B4-BE49-F238E27FC236}">
                <a16:creationId xmlns:a16="http://schemas.microsoft.com/office/drawing/2014/main" id="{AE95DE37-1AEC-C4A9-A79C-406893B547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91211" y="2410343"/>
            <a:ext cx="581614" cy="5816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javascript logo png, javascript icon transparent png ...">
            <a:extLst>
              <a:ext uri="{FF2B5EF4-FFF2-40B4-BE49-F238E27FC236}">
                <a16:creationId xmlns:a16="http://schemas.microsoft.com/office/drawing/2014/main" id="{B0BCED4C-728F-2DD2-A748-DCB0F445A4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44763" y="2686615"/>
            <a:ext cx="746448" cy="7464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 - Free ui icons">
            <a:extLst>
              <a:ext uri="{FF2B5EF4-FFF2-40B4-BE49-F238E27FC236}">
                <a16:creationId xmlns:a16="http://schemas.microsoft.com/office/drawing/2014/main" id="{89E213AA-6A5C-8D4F-5C74-0B8C8AB3122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58141" y="3299442"/>
            <a:ext cx="617965" cy="58161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0A482C3D-2944-779C-D924-08904EEE79F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82778" y="4001805"/>
            <a:ext cx="617966" cy="58161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ssembly">
            <a:extLst>
              <a:ext uri="{FF2B5EF4-FFF2-40B4-BE49-F238E27FC236}">
                <a16:creationId xmlns:a16="http://schemas.microsoft.com/office/drawing/2014/main" id="{5386ECB2-1C21-E9BD-7156-A7A39CE9C2D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53678" y="4436576"/>
            <a:ext cx="806891" cy="802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1793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0067C-092D-CDAF-E68E-0EE9DF7F8C0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EA751A28-5186-2816-6EED-6856A41E94ED}"/>
              </a:ext>
            </a:extLst>
          </p:cNvPr>
          <p:cNvSpPr>
            <a:spLocks noGrp="1"/>
          </p:cNvSpPr>
          <p:nvPr>
            <p:ph type="title"/>
          </p:nvPr>
        </p:nvSpPr>
        <p:spPr/>
        <p:txBody>
          <a:bodyPr/>
          <a:lstStyle/>
          <a:p>
            <a:r>
              <a:rPr lang="it-IT" err="1"/>
              <a:t>Strings</a:t>
            </a:r>
            <a:br>
              <a:rPr lang="it-IT"/>
            </a:br>
            <a:endParaRPr lang="it-IT"/>
          </a:p>
        </p:txBody>
      </p:sp>
      <p:sp>
        <p:nvSpPr>
          <p:cNvPr id="15" name="Segnaposto testo 14">
            <a:extLst>
              <a:ext uri="{FF2B5EF4-FFF2-40B4-BE49-F238E27FC236}">
                <a16:creationId xmlns:a16="http://schemas.microsoft.com/office/drawing/2014/main" id="{77ABB2EA-142D-D351-B04F-2F2BCE6C9847}"/>
              </a:ext>
            </a:extLst>
          </p:cNvPr>
          <p:cNvSpPr>
            <a:spLocks noGrp="1"/>
          </p:cNvSpPr>
          <p:nvPr>
            <p:ph type="body" sz="quarter" idx="11"/>
          </p:nvPr>
        </p:nvSpPr>
        <p:spPr/>
        <p:txBody>
          <a:bodyPr>
            <a:normAutofit fontScale="92500" lnSpcReduction="10000"/>
          </a:bodyPr>
          <a:lstStyle/>
          <a:p>
            <a:r>
              <a:rPr lang="it-IT"/>
              <a:t>PYTHON OBJECTS I</a:t>
            </a:r>
          </a:p>
          <a:p>
            <a:endParaRPr lang="it-IT"/>
          </a:p>
        </p:txBody>
      </p:sp>
      <p:sp>
        <p:nvSpPr>
          <p:cNvPr id="7" name="CasellaDiTesto 6">
            <a:extLst>
              <a:ext uri="{FF2B5EF4-FFF2-40B4-BE49-F238E27FC236}">
                <a16:creationId xmlns:a16="http://schemas.microsoft.com/office/drawing/2014/main" id="{ED01F3EE-E959-4185-1800-427B73C01605}"/>
              </a:ext>
            </a:extLst>
          </p:cNvPr>
          <p:cNvSpPr txBox="1"/>
          <p:nvPr/>
        </p:nvSpPr>
        <p:spPr>
          <a:xfrm>
            <a:off x="797318" y="2294861"/>
            <a:ext cx="4246021" cy="3723588"/>
          </a:xfrm>
          <a:prstGeom prst="rect">
            <a:avLst/>
          </a:prstGeom>
        </p:spPr>
        <p:txBody>
          <a:bodyPr vert="horz" wrap="square" lIns="0" tIns="0" rIns="0" bIns="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solidFill>
                  <a:srgbClr val="333333"/>
                </a:solidFill>
                <a:effectLst/>
                <a:uLnTx/>
                <a:uFillTx/>
                <a:latin typeface="Montserrat" panose="00000500000000000000" pitchFamily="50" charset="0"/>
                <a:ea typeface="+mn-ea"/>
                <a:cs typeface="+mn-cs"/>
              </a:rPr>
              <a:t>Un oggetto stringa Python è una sequenza </a:t>
            </a:r>
            <a:r>
              <a:rPr kumimoji="0" lang="it-IT" sz="1600" b="1" i="0" u="none" strike="noStrike" kern="1200" cap="none" spc="0" normalizeH="0" baseline="0" noProof="0">
                <a:ln>
                  <a:noFill/>
                </a:ln>
                <a:solidFill>
                  <a:srgbClr val="333333"/>
                </a:solidFill>
                <a:effectLst/>
                <a:uLnTx/>
                <a:uFillTx/>
                <a:latin typeface="Montserrat" panose="00000500000000000000" pitchFamily="50" charset="0"/>
                <a:ea typeface="+mn-ea"/>
                <a:cs typeface="+mn-cs"/>
              </a:rPr>
              <a:t>ordinata</a:t>
            </a:r>
            <a:r>
              <a:rPr kumimoji="0" lang="it-IT" sz="1600" b="0" i="0" u="none" strike="noStrike" kern="1200" cap="none" spc="0" normalizeH="0" baseline="0" noProof="0">
                <a:ln>
                  <a:noFill/>
                </a:ln>
                <a:solidFill>
                  <a:srgbClr val="333333"/>
                </a:solidFill>
                <a:effectLst/>
                <a:uLnTx/>
                <a:uFillTx/>
                <a:latin typeface="Montserrat" panose="00000500000000000000" pitchFamily="50" charset="0"/>
                <a:ea typeface="+mn-ea"/>
                <a:cs typeface="+mn-cs"/>
              </a:rPr>
              <a:t> e </a:t>
            </a:r>
            <a:r>
              <a:rPr kumimoji="0" lang="it-IT" sz="1600" b="1" i="0" u="none" strike="noStrike" kern="1200" cap="none" spc="0" normalizeH="0" baseline="0" noProof="0">
                <a:ln>
                  <a:noFill/>
                </a:ln>
                <a:solidFill>
                  <a:srgbClr val="333333"/>
                </a:solidFill>
                <a:effectLst/>
                <a:uLnTx/>
                <a:uFillTx/>
                <a:latin typeface="Montserrat" panose="00000500000000000000" pitchFamily="50" charset="0"/>
                <a:ea typeface="+mn-ea"/>
                <a:cs typeface="+mn-cs"/>
              </a:rPr>
              <a:t>immutabile</a:t>
            </a:r>
            <a:r>
              <a:rPr kumimoji="0" lang="it-IT" sz="1600" b="0" i="0" u="none" strike="noStrike" kern="1200" cap="none" spc="0" normalizeH="0" baseline="0" noProof="0">
                <a:ln>
                  <a:noFill/>
                </a:ln>
                <a:solidFill>
                  <a:srgbClr val="333333"/>
                </a:solidFill>
                <a:effectLst/>
                <a:uLnTx/>
                <a:uFillTx/>
                <a:latin typeface="Montserrat" panose="00000500000000000000" pitchFamily="50" charset="0"/>
                <a:ea typeface="+mn-ea"/>
                <a:cs typeface="+mn-cs"/>
              </a:rPr>
              <a:t> di caratteri.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600" b="1" i="0" u="none" strike="noStrike" kern="1200" cap="none" spc="0" normalizeH="0" baseline="0" noProof="0">
              <a:ln>
                <a:noFill/>
              </a:ln>
              <a:solidFill>
                <a:srgbClr val="333333"/>
              </a:solidFill>
              <a:effectLst/>
              <a:uLnTx/>
              <a:uFillTx/>
              <a:latin typeface="Montserrat" panose="00000500000000000000" pitchFamily="50"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1" i="0" u="none" strike="noStrike" kern="1200" cap="none" spc="0" normalizeH="0" baseline="0" noProof="0">
                <a:ln>
                  <a:noFill/>
                </a:ln>
                <a:solidFill>
                  <a:srgbClr val="333333"/>
                </a:solidFill>
                <a:effectLst/>
                <a:uLnTx/>
                <a:uFillTx/>
                <a:latin typeface="Montserrat" panose="00000500000000000000" pitchFamily="50" charset="0"/>
                <a:ea typeface="+mn-ea"/>
                <a:cs typeface="+mn-cs"/>
              </a:rPr>
              <a:t>ordinata : </a:t>
            </a:r>
            <a:r>
              <a:rPr kumimoji="0" lang="it-IT" sz="1600" b="0" i="0" u="none" strike="noStrike" kern="1200" cap="none" spc="0" normalizeH="0" baseline="0" noProof="0">
                <a:ln>
                  <a:noFill/>
                </a:ln>
                <a:solidFill>
                  <a:srgbClr val="333333"/>
                </a:solidFill>
                <a:effectLst/>
                <a:uLnTx/>
                <a:uFillTx/>
                <a:latin typeface="Montserrat" panose="00000500000000000000" pitchFamily="50" charset="0"/>
                <a:ea typeface="+mn-ea"/>
                <a:cs typeface="+mn-cs"/>
              </a:rPr>
              <a:t>una stringa è un array di caratteri indicizzati (primo indice 0).</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600" b="1" i="0" u="none" strike="noStrike" kern="1200" cap="none" spc="0" normalizeH="0" baseline="0" noProof="0">
              <a:ln>
                <a:noFill/>
              </a:ln>
              <a:solidFill>
                <a:srgbClr val="333333"/>
              </a:solidFill>
              <a:effectLst/>
              <a:uLnTx/>
              <a:uFillTx/>
              <a:latin typeface="Montserrat" panose="00000500000000000000" pitchFamily="50"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1" i="0" u="none" strike="noStrike" kern="1200" cap="none" spc="0" normalizeH="0" baseline="0" noProof="0">
                <a:ln>
                  <a:noFill/>
                </a:ln>
                <a:solidFill>
                  <a:srgbClr val="333333"/>
                </a:solidFill>
                <a:effectLst/>
                <a:uLnTx/>
                <a:uFillTx/>
                <a:latin typeface="Montserrat" panose="00000500000000000000" pitchFamily="50" charset="0"/>
                <a:ea typeface="+mn-ea"/>
                <a:cs typeface="+mn-cs"/>
              </a:rPr>
              <a:t>immutabile</a:t>
            </a:r>
            <a:r>
              <a:rPr kumimoji="0" lang="it-IT" sz="1600" b="0" i="0" u="none" strike="noStrike" kern="1200" cap="none" spc="0" normalizeH="0" baseline="0" noProof="0">
                <a:ln>
                  <a:noFill/>
                </a:ln>
                <a:solidFill>
                  <a:srgbClr val="333333"/>
                </a:solidFill>
                <a:effectLst/>
                <a:uLnTx/>
                <a:uFillTx/>
                <a:latin typeface="Montserrat" panose="00000500000000000000" pitchFamily="50" charset="0"/>
                <a:ea typeface="+mn-ea"/>
                <a:cs typeface="+mn-cs"/>
              </a:rPr>
              <a:t> non può essere modificata tramite assegnazione.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600" b="0" i="0" u="none" strike="noStrike" kern="1200" cap="none" spc="0" normalizeH="0" baseline="0" noProof="0">
              <a:ln>
                <a:noFill/>
              </a:ln>
              <a:solidFill>
                <a:srgbClr val="333333"/>
              </a:solidFill>
              <a:effectLst/>
              <a:uLnTx/>
              <a:uFillTx/>
              <a:latin typeface="Montserrat" panose="00000500000000000000" pitchFamily="50" charset="0"/>
              <a:ea typeface="+mn-ea"/>
              <a:cs typeface="+mn-cs"/>
            </a:endParaRPr>
          </a:p>
        </p:txBody>
      </p:sp>
      <p:pic>
        <p:nvPicPr>
          <p:cNvPr id="18" name="Immagine 17">
            <a:extLst>
              <a:ext uri="{FF2B5EF4-FFF2-40B4-BE49-F238E27FC236}">
                <a16:creationId xmlns:a16="http://schemas.microsoft.com/office/drawing/2014/main" id="{C67E8B21-308D-0485-7B7E-495B2E12C27D}"/>
              </a:ext>
            </a:extLst>
          </p:cNvPr>
          <p:cNvPicPr>
            <a:picLocks noChangeAspect="1"/>
          </p:cNvPicPr>
          <p:nvPr/>
        </p:nvPicPr>
        <p:blipFill rotWithShape="1">
          <a:blip r:embed="rId2"/>
          <a:srcRect t="9874" b="9832"/>
          <a:stretch/>
        </p:blipFill>
        <p:spPr>
          <a:xfrm>
            <a:off x="5751356" y="1311774"/>
            <a:ext cx="6308800" cy="4234451"/>
          </a:xfrm>
          <a:prstGeom prst="rect">
            <a:avLst/>
          </a:prstGeom>
        </p:spPr>
      </p:pic>
    </p:spTree>
    <p:extLst>
      <p:ext uri="{BB962C8B-B14F-4D97-AF65-F5344CB8AC3E}">
        <p14:creationId xmlns:p14="http://schemas.microsoft.com/office/powerpoint/2010/main" val="32086688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5F779-D820-9337-58CB-B2333B7FFE3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2CCD66C-A496-D5A9-5D1F-C6E507C95479}"/>
              </a:ext>
            </a:extLst>
          </p:cNvPr>
          <p:cNvSpPr>
            <a:spLocks noGrp="1"/>
          </p:cNvSpPr>
          <p:nvPr>
            <p:ph type="title"/>
          </p:nvPr>
        </p:nvSpPr>
        <p:spPr/>
        <p:txBody>
          <a:bodyPr/>
          <a:lstStyle/>
          <a:p>
            <a:r>
              <a:rPr lang="it-IT" err="1"/>
              <a:t>Strings</a:t>
            </a:r>
            <a:r>
              <a:rPr lang="it-IT"/>
              <a:t> </a:t>
            </a:r>
            <a:r>
              <a:rPr lang="it-IT" err="1"/>
              <a:t>basics</a:t>
            </a:r>
            <a:br>
              <a:rPr lang="it-IT"/>
            </a:br>
            <a:endParaRPr lang="it-IT"/>
          </a:p>
        </p:txBody>
      </p:sp>
      <p:sp>
        <p:nvSpPr>
          <p:cNvPr id="15" name="Segnaposto testo 14">
            <a:extLst>
              <a:ext uri="{FF2B5EF4-FFF2-40B4-BE49-F238E27FC236}">
                <a16:creationId xmlns:a16="http://schemas.microsoft.com/office/drawing/2014/main" id="{1127283E-D408-3EC7-8A9A-05FD37F607DC}"/>
              </a:ext>
            </a:extLst>
          </p:cNvPr>
          <p:cNvSpPr>
            <a:spLocks noGrp="1"/>
          </p:cNvSpPr>
          <p:nvPr>
            <p:ph type="body" sz="quarter" idx="11"/>
          </p:nvPr>
        </p:nvSpPr>
        <p:spPr/>
        <p:txBody>
          <a:bodyPr>
            <a:normAutofit fontScale="92500" lnSpcReduction="10000"/>
          </a:bodyPr>
          <a:lstStyle/>
          <a:p>
            <a:r>
              <a:rPr lang="it-IT"/>
              <a:t>PYTHON OBJECTS I</a:t>
            </a:r>
          </a:p>
          <a:p>
            <a:endParaRPr lang="it-IT"/>
          </a:p>
        </p:txBody>
      </p:sp>
      <p:pic>
        <p:nvPicPr>
          <p:cNvPr id="4" name="Immagine 3">
            <a:extLst>
              <a:ext uri="{FF2B5EF4-FFF2-40B4-BE49-F238E27FC236}">
                <a16:creationId xmlns:a16="http://schemas.microsoft.com/office/drawing/2014/main" id="{571F58EC-D6F0-F38F-7156-362986F4EACE}"/>
              </a:ext>
            </a:extLst>
          </p:cNvPr>
          <p:cNvPicPr>
            <a:picLocks noChangeAspect="1"/>
          </p:cNvPicPr>
          <p:nvPr/>
        </p:nvPicPr>
        <p:blipFill>
          <a:blip r:embed="rId2"/>
          <a:stretch>
            <a:fillRect/>
          </a:stretch>
        </p:blipFill>
        <p:spPr>
          <a:xfrm>
            <a:off x="5166039" y="1038137"/>
            <a:ext cx="6313243" cy="5348292"/>
          </a:xfrm>
          <a:prstGeom prst="rect">
            <a:avLst/>
          </a:prstGeom>
        </p:spPr>
      </p:pic>
      <p:sp>
        <p:nvSpPr>
          <p:cNvPr id="3" name="CasellaDiTesto 2">
            <a:extLst>
              <a:ext uri="{FF2B5EF4-FFF2-40B4-BE49-F238E27FC236}">
                <a16:creationId xmlns:a16="http://schemas.microsoft.com/office/drawing/2014/main" id="{ADB5ABCC-EE88-3F7D-5558-2DEDA1947DE0}"/>
              </a:ext>
            </a:extLst>
          </p:cNvPr>
          <p:cNvSpPr txBox="1"/>
          <p:nvPr/>
        </p:nvSpPr>
        <p:spPr>
          <a:xfrm>
            <a:off x="712718" y="1491470"/>
            <a:ext cx="4506202" cy="3723588"/>
          </a:xfrm>
          <a:prstGeom prst="rect">
            <a:avLst/>
          </a:prstGeom>
        </p:spPr>
        <p:txBody>
          <a:bodyPr vert="horz" wrap="square" lIns="0" tIns="0" rIns="0" bIns="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600" b="1"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rPr>
              <a:t>Le stringhe sono accessibili tramite un indice. Sono validi anche gli indici negativi.</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6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rPr>
              <a:t>L'accesso a un indice al di fuori della lunghezza della stringa genera un errore.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6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rPr>
              <a:t>Anche il tipo numerico ha una rappresentazione in forma di stringa.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6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6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6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endParaRPr>
          </a:p>
        </p:txBody>
      </p:sp>
      <p:sp>
        <p:nvSpPr>
          <p:cNvPr id="5" name="CasellaDiTesto 4">
            <a:extLst>
              <a:ext uri="{FF2B5EF4-FFF2-40B4-BE49-F238E27FC236}">
                <a16:creationId xmlns:a16="http://schemas.microsoft.com/office/drawing/2014/main" id="{11EA6AF8-7169-E72A-40B4-D003A2231302}"/>
              </a:ext>
            </a:extLst>
          </p:cNvPr>
          <p:cNvSpPr txBox="1"/>
          <p:nvPr/>
        </p:nvSpPr>
        <p:spPr>
          <a:xfrm>
            <a:off x="1498600" y="4780276"/>
            <a:ext cx="3403600" cy="1368454"/>
          </a:xfrm>
          <a:prstGeom prst="rect">
            <a:avLst/>
          </a:prstGeom>
        </p:spPr>
        <p:txBody>
          <a:bodyPr vert="horz"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0" i="0" u="none" strike="noStrike" kern="1200" cap="none" spc="0" normalizeH="0" baseline="0" noProof="0" dirty="0">
                <a:ln>
                  <a:noFill/>
                </a:ln>
                <a:solidFill>
                  <a:srgbClr val="E81B44"/>
                </a:solidFill>
                <a:effectLst/>
                <a:uLnTx/>
                <a:uFillTx/>
                <a:latin typeface="Montserrat SemiBold" panose="00000700000000000000" pitchFamily="50" charset="0"/>
                <a:ea typeface="+mn-ea"/>
                <a:cs typeface="+mn-cs"/>
              </a:rPr>
              <a:t>P   Y   T    H   O    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2000" b="0" i="0" u="none" strike="noStrike" kern="1200" cap="none" spc="0" normalizeH="0" baseline="0" noProof="0" dirty="0">
              <a:ln>
                <a:noFill/>
              </a:ln>
              <a:solidFill>
                <a:srgbClr val="E81B44"/>
              </a:solidFill>
              <a:effectLst/>
              <a:uLnTx/>
              <a:uFillTx/>
              <a:latin typeface="Montserrat SemiBold" panose="000007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0" i="0" u="none" strike="noStrike" kern="1200" cap="none" spc="0" normalizeH="0" baseline="0" noProof="0" dirty="0">
                <a:ln>
                  <a:noFill/>
                </a:ln>
                <a:solidFill>
                  <a:srgbClr val="E81B44"/>
                </a:solidFill>
                <a:effectLst/>
                <a:uLnTx/>
                <a:uFillTx/>
                <a:latin typeface="Montserrat SemiBold" panose="00000700000000000000" pitchFamily="50" charset="0"/>
                <a:ea typeface="+mn-ea"/>
                <a:cs typeface="+mn-cs"/>
              </a:rPr>
              <a:t>1    2    3    4    5    6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2000" b="0" i="0" u="none" strike="noStrike" kern="1200" cap="none" spc="0" normalizeH="0" baseline="0" noProof="0" dirty="0">
              <a:ln>
                <a:noFill/>
              </a:ln>
              <a:solidFill>
                <a:srgbClr val="E81B44"/>
              </a:solidFill>
              <a:effectLst/>
              <a:uLnTx/>
              <a:uFillTx/>
              <a:latin typeface="Montserrat SemiBold" panose="000007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2000" b="0" i="0" u="none" strike="noStrike" kern="1200" cap="none" spc="0" normalizeH="0" baseline="0" noProof="0" dirty="0">
                <a:ln>
                  <a:noFill/>
                </a:ln>
                <a:solidFill>
                  <a:srgbClr val="E81B44"/>
                </a:solidFill>
                <a:effectLst/>
                <a:uLnTx/>
                <a:uFillTx/>
                <a:latin typeface="Montserrat SemiBold" panose="00000700000000000000" pitchFamily="50" charset="0"/>
                <a:ea typeface="+mn-ea"/>
                <a:cs typeface="+mn-cs"/>
              </a:rPr>
              <a:t>-6 -5  -4   -3   -2   -1  </a:t>
            </a:r>
          </a:p>
          <a:p>
            <a:pPr marL="342900" marR="0" lvl="0" indent="-342900" algn="l" defTabSz="914400" rtl="0" eaLnBrk="1" fontAlgn="auto" latinLnBrk="0" hangingPunct="1">
              <a:lnSpc>
                <a:spcPct val="100000"/>
              </a:lnSpc>
              <a:spcBef>
                <a:spcPts val="0"/>
              </a:spcBef>
              <a:spcAft>
                <a:spcPts val="0"/>
              </a:spcAft>
              <a:buClrTx/>
              <a:buSzTx/>
              <a:buFontTx/>
              <a:buAutoNum type="arabicPlain"/>
              <a:tabLst/>
              <a:defRPr/>
            </a:pPr>
            <a:endParaRPr kumimoji="0" lang="it-IT" sz="2000" b="0" i="0" u="none" strike="noStrike" kern="1200" cap="none" spc="0" normalizeH="0" baseline="0" noProof="0" dirty="0">
              <a:ln>
                <a:noFill/>
              </a:ln>
              <a:solidFill>
                <a:srgbClr val="E81B44"/>
              </a:solidFill>
              <a:effectLst/>
              <a:uLnTx/>
              <a:uFillTx/>
              <a:latin typeface="Montserrat SemiBold" panose="00000700000000000000" pitchFamily="50" charset="0"/>
              <a:ea typeface="+mn-ea"/>
              <a:cs typeface="+mn-cs"/>
            </a:endParaRPr>
          </a:p>
        </p:txBody>
      </p:sp>
    </p:spTree>
    <p:extLst>
      <p:ext uri="{BB962C8B-B14F-4D97-AF65-F5344CB8AC3E}">
        <p14:creationId xmlns:p14="http://schemas.microsoft.com/office/powerpoint/2010/main" val="23059581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F204D-EFB5-185B-0D8C-73D925CF6F5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B68E639-770B-F12F-9589-2B0C131B1A7E}"/>
              </a:ext>
            </a:extLst>
          </p:cNvPr>
          <p:cNvSpPr>
            <a:spLocks noGrp="1"/>
          </p:cNvSpPr>
          <p:nvPr>
            <p:ph type="title"/>
          </p:nvPr>
        </p:nvSpPr>
        <p:spPr/>
        <p:txBody>
          <a:bodyPr/>
          <a:lstStyle/>
          <a:p>
            <a:r>
              <a:rPr lang="it-IT" err="1"/>
              <a:t>String</a:t>
            </a:r>
            <a:r>
              <a:rPr lang="it-IT"/>
              <a:t> </a:t>
            </a:r>
            <a:r>
              <a:rPr lang="it-IT" err="1"/>
              <a:t>operations</a:t>
            </a:r>
            <a:endParaRPr lang="it-IT"/>
          </a:p>
        </p:txBody>
      </p:sp>
      <p:sp>
        <p:nvSpPr>
          <p:cNvPr id="15" name="Segnaposto testo 14">
            <a:extLst>
              <a:ext uri="{FF2B5EF4-FFF2-40B4-BE49-F238E27FC236}">
                <a16:creationId xmlns:a16="http://schemas.microsoft.com/office/drawing/2014/main" id="{4CBC736A-A652-28E5-32AE-8BF0DB21B90F}"/>
              </a:ext>
            </a:extLst>
          </p:cNvPr>
          <p:cNvSpPr>
            <a:spLocks noGrp="1"/>
          </p:cNvSpPr>
          <p:nvPr>
            <p:ph type="body" sz="quarter" idx="11"/>
          </p:nvPr>
        </p:nvSpPr>
        <p:spPr/>
        <p:txBody>
          <a:bodyPr>
            <a:normAutofit fontScale="92500" lnSpcReduction="10000"/>
          </a:bodyPr>
          <a:lstStyle/>
          <a:p>
            <a:r>
              <a:rPr lang="it-IT"/>
              <a:t>PYTHON OBJECTS I</a:t>
            </a:r>
          </a:p>
          <a:p>
            <a:endParaRPr lang="it-IT"/>
          </a:p>
        </p:txBody>
      </p:sp>
      <p:sp>
        <p:nvSpPr>
          <p:cNvPr id="7" name="CasellaDiTesto 6">
            <a:extLst>
              <a:ext uri="{FF2B5EF4-FFF2-40B4-BE49-F238E27FC236}">
                <a16:creationId xmlns:a16="http://schemas.microsoft.com/office/drawing/2014/main" id="{E22E6FDD-FEB1-EA38-BBF8-6FCDE6E0825F}"/>
              </a:ext>
            </a:extLst>
          </p:cNvPr>
          <p:cNvSpPr txBox="1"/>
          <p:nvPr/>
        </p:nvSpPr>
        <p:spPr>
          <a:xfrm>
            <a:off x="1130270" y="2190123"/>
            <a:ext cx="4246021" cy="2244717"/>
          </a:xfrm>
          <a:prstGeom prst="rect">
            <a:avLst/>
          </a:prstGeom>
        </p:spPr>
        <p:txBody>
          <a:bodyPr vert="horz" wrap="square" lIns="0" tIns="0" rIns="0" bIns="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rPr>
              <a:t>Sono supportate le operazioni aritmetiche più comuni: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6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rPr>
              <a:t>L'operatore di addizione `+` serve per concatenare stringhe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rPr>
              <a:t>L'operatore di moltiplicazione `*` viene utilizzato per ripetere uno o più caratteri</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6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rPr>
              <a:t>NB: queste operazioni funzionano solo tra stringhe!!</a:t>
            </a:r>
          </a:p>
        </p:txBody>
      </p:sp>
      <p:pic>
        <p:nvPicPr>
          <p:cNvPr id="4" name="Immagine 3">
            <a:extLst>
              <a:ext uri="{FF2B5EF4-FFF2-40B4-BE49-F238E27FC236}">
                <a16:creationId xmlns:a16="http://schemas.microsoft.com/office/drawing/2014/main" id="{142CD43C-3FAB-502C-47A3-E2F8B77AEF37}"/>
              </a:ext>
            </a:extLst>
          </p:cNvPr>
          <p:cNvPicPr>
            <a:picLocks noChangeAspect="1"/>
          </p:cNvPicPr>
          <p:nvPr/>
        </p:nvPicPr>
        <p:blipFill>
          <a:blip r:embed="rId2"/>
          <a:stretch>
            <a:fillRect/>
          </a:stretch>
        </p:blipFill>
        <p:spPr>
          <a:xfrm>
            <a:off x="5812329" y="255405"/>
            <a:ext cx="6379671" cy="3869436"/>
          </a:xfrm>
          <a:prstGeom prst="rect">
            <a:avLst/>
          </a:prstGeom>
        </p:spPr>
      </p:pic>
      <p:sp>
        <p:nvSpPr>
          <p:cNvPr id="5" name="CasellaDiTesto 4">
            <a:extLst>
              <a:ext uri="{FF2B5EF4-FFF2-40B4-BE49-F238E27FC236}">
                <a16:creationId xmlns:a16="http://schemas.microsoft.com/office/drawing/2014/main" id="{752F5791-0142-ED43-E076-9DCE7F05BE5D}"/>
              </a:ext>
            </a:extLst>
          </p:cNvPr>
          <p:cNvSpPr txBox="1"/>
          <p:nvPr/>
        </p:nvSpPr>
        <p:spPr>
          <a:xfrm>
            <a:off x="1130270" y="5407414"/>
            <a:ext cx="4745639" cy="1108810"/>
          </a:xfrm>
          <a:prstGeom prst="rect">
            <a:avLst/>
          </a:prstGeom>
        </p:spPr>
        <p:txBody>
          <a:bodyPr vert="horz"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dirty="0">
                <a:ln>
                  <a:noFill/>
                </a:ln>
                <a:solidFill>
                  <a:srgbClr val="E81B44"/>
                </a:solidFill>
                <a:effectLst/>
                <a:uLnTx/>
                <a:uFillTx/>
                <a:latin typeface="Montserrat SemiBold" panose="00000700000000000000" pitchFamily="50" charset="0"/>
                <a:ea typeface="+mn-ea"/>
                <a:cs typeface="+mn-cs"/>
              </a:rPr>
              <a:t>ESERCIZIO: Stampare un'intestazione utilizzando operazioni di stringa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dirty="0">
                <a:ln>
                  <a:noFill/>
                </a:ln>
                <a:solidFill>
                  <a:srgbClr val="E81B44"/>
                </a:solidFill>
                <a:effectLst/>
                <a:uLnTx/>
                <a:uFillTx/>
                <a:latin typeface="Montserrat SemiBold" panose="00000700000000000000" pitchFamily="50" charset="0"/>
                <a:ea typeface="+mn-ea"/>
                <a:cs typeface="+mn-cs"/>
              </a:rPr>
              <a:t>	 ----------------------------------------</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dirty="0">
                <a:ln>
                  <a:noFill/>
                </a:ln>
                <a:solidFill>
                  <a:srgbClr val="E81B44"/>
                </a:solidFill>
                <a:effectLst/>
                <a:uLnTx/>
                <a:uFillTx/>
                <a:latin typeface="Montserrat SemiBold" panose="00000700000000000000" pitchFamily="50" charset="0"/>
                <a:ea typeface="+mn-ea"/>
                <a:cs typeface="+mn-cs"/>
              </a:rPr>
              <a:t> +                HEADER                    +</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dirty="0">
                <a:ln>
                  <a:noFill/>
                </a:ln>
                <a:solidFill>
                  <a:srgbClr val="E81B44"/>
                </a:solidFill>
                <a:effectLst/>
                <a:uLnTx/>
                <a:uFillTx/>
                <a:latin typeface="Montserrat SemiBold" panose="00000700000000000000" pitchFamily="50" charset="0"/>
                <a:ea typeface="+mn-ea"/>
                <a:cs typeface="+mn-cs"/>
              </a:rPr>
              <a:t> ----------------------------------------</a:t>
            </a:r>
          </a:p>
        </p:txBody>
      </p:sp>
      <p:pic>
        <p:nvPicPr>
          <p:cNvPr id="6" name="Immagine 5">
            <a:extLst>
              <a:ext uri="{FF2B5EF4-FFF2-40B4-BE49-F238E27FC236}">
                <a16:creationId xmlns:a16="http://schemas.microsoft.com/office/drawing/2014/main" id="{39693264-7AE6-0236-4565-8D790304D9E7}"/>
              </a:ext>
            </a:extLst>
          </p:cNvPr>
          <p:cNvPicPr>
            <a:picLocks noChangeAspect="1"/>
          </p:cNvPicPr>
          <p:nvPr/>
        </p:nvPicPr>
        <p:blipFill>
          <a:blip r:embed="rId3"/>
          <a:stretch>
            <a:fillRect/>
          </a:stretch>
        </p:blipFill>
        <p:spPr>
          <a:xfrm>
            <a:off x="6499653" y="4140857"/>
            <a:ext cx="4770533" cy="1303133"/>
          </a:xfrm>
          <a:prstGeom prst="rect">
            <a:avLst/>
          </a:prstGeom>
        </p:spPr>
      </p:pic>
    </p:spTree>
    <p:extLst>
      <p:ext uri="{BB962C8B-B14F-4D97-AF65-F5344CB8AC3E}">
        <p14:creationId xmlns:p14="http://schemas.microsoft.com/office/powerpoint/2010/main" val="22420871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2D12027-B542-D40D-92C2-CAF92ACEFE43}"/>
              </a:ext>
            </a:extLst>
          </p:cNvPr>
          <p:cNvSpPr>
            <a:spLocks noGrp="1"/>
          </p:cNvSpPr>
          <p:nvPr>
            <p:ph type="title"/>
          </p:nvPr>
        </p:nvSpPr>
        <p:spPr/>
        <p:txBody>
          <a:bodyPr/>
          <a:lstStyle/>
          <a:p>
            <a:r>
              <a:rPr lang="it-IT" dirty="0"/>
              <a:t>Esercizio svolto</a:t>
            </a:r>
          </a:p>
        </p:txBody>
      </p:sp>
      <p:sp>
        <p:nvSpPr>
          <p:cNvPr id="3" name="Segnaposto testo 2">
            <a:extLst>
              <a:ext uri="{FF2B5EF4-FFF2-40B4-BE49-F238E27FC236}">
                <a16:creationId xmlns:a16="http://schemas.microsoft.com/office/drawing/2014/main" id="{22850535-8752-5CB2-699E-388BEAAE29C7}"/>
              </a:ext>
            </a:extLst>
          </p:cNvPr>
          <p:cNvSpPr>
            <a:spLocks noGrp="1"/>
          </p:cNvSpPr>
          <p:nvPr>
            <p:ph type="body" sz="quarter" idx="11"/>
          </p:nvPr>
        </p:nvSpPr>
        <p:spPr/>
        <p:txBody>
          <a:bodyPr/>
          <a:lstStyle/>
          <a:p>
            <a:endParaRPr lang="it-IT"/>
          </a:p>
        </p:txBody>
      </p:sp>
      <p:pic>
        <p:nvPicPr>
          <p:cNvPr id="8" name="Segnaposto contenuto 7">
            <a:extLst>
              <a:ext uri="{FF2B5EF4-FFF2-40B4-BE49-F238E27FC236}">
                <a16:creationId xmlns:a16="http://schemas.microsoft.com/office/drawing/2014/main" id="{975FA668-1DB1-C45C-B35B-A3FB53048FF7}"/>
              </a:ext>
            </a:extLst>
          </p:cNvPr>
          <p:cNvPicPr>
            <a:picLocks noGrp="1" noChangeAspect="1"/>
          </p:cNvPicPr>
          <p:nvPr>
            <p:ph sz="quarter" idx="10"/>
          </p:nvPr>
        </p:nvPicPr>
        <p:blipFill>
          <a:blip r:embed="rId2"/>
          <a:stretch>
            <a:fillRect/>
          </a:stretch>
        </p:blipFill>
        <p:spPr>
          <a:xfrm>
            <a:off x="2170244" y="2650336"/>
            <a:ext cx="7948349" cy="2080440"/>
          </a:xfrm>
        </p:spPr>
      </p:pic>
    </p:spTree>
    <p:extLst>
      <p:ext uri="{BB962C8B-B14F-4D97-AF65-F5344CB8AC3E}">
        <p14:creationId xmlns:p14="http://schemas.microsoft.com/office/powerpoint/2010/main" val="15178875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2793B-34E3-582A-7E6A-08183171D39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2DBB24B-4C30-E632-92CC-44654398AC33}"/>
              </a:ext>
            </a:extLst>
          </p:cNvPr>
          <p:cNvSpPr>
            <a:spLocks noGrp="1"/>
          </p:cNvSpPr>
          <p:nvPr>
            <p:ph type="title"/>
          </p:nvPr>
        </p:nvSpPr>
        <p:spPr/>
        <p:txBody>
          <a:bodyPr/>
          <a:lstStyle/>
          <a:p>
            <a:r>
              <a:rPr lang="it-IT" err="1"/>
              <a:t>Strings</a:t>
            </a:r>
            <a:r>
              <a:rPr lang="it-IT"/>
              <a:t> </a:t>
            </a:r>
            <a:r>
              <a:rPr lang="it-IT" err="1"/>
              <a:t>formatting</a:t>
            </a:r>
            <a:br>
              <a:rPr lang="it-IT"/>
            </a:br>
            <a:endParaRPr lang="it-IT"/>
          </a:p>
        </p:txBody>
      </p:sp>
      <p:sp>
        <p:nvSpPr>
          <p:cNvPr id="15" name="Segnaposto testo 14">
            <a:extLst>
              <a:ext uri="{FF2B5EF4-FFF2-40B4-BE49-F238E27FC236}">
                <a16:creationId xmlns:a16="http://schemas.microsoft.com/office/drawing/2014/main" id="{AF328203-7516-C8DE-DD04-851F534A945B}"/>
              </a:ext>
            </a:extLst>
          </p:cNvPr>
          <p:cNvSpPr>
            <a:spLocks noGrp="1"/>
          </p:cNvSpPr>
          <p:nvPr>
            <p:ph type="body" sz="quarter" idx="11"/>
          </p:nvPr>
        </p:nvSpPr>
        <p:spPr/>
        <p:txBody>
          <a:bodyPr>
            <a:normAutofit fontScale="92500" lnSpcReduction="10000"/>
          </a:bodyPr>
          <a:lstStyle/>
          <a:p>
            <a:r>
              <a:rPr lang="it-IT"/>
              <a:t>PYTHON OBJECTS I</a:t>
            </a:r>
          </a:p>
          <a:p>
            <a:endParaRPr lang="it-IT"/>
          </a:p>
        </p:txBody>
      </p:sp>
      <p:pic>
        <p:nvPicPr>
          <p:cNvPr id="4" name="Immagine 3">
            <a:extLst>
              <a:ext uri="{FF2B5EF4-FFF2-40B4-BE49-F238E27FC236}">
                <a16:creationId xmlns:a16="http://schemas.microsoft.com/office/drawing/2014/main" id="{25BC5085-A0EC-0957-78AB-C8E266C6F35D}"/>
              </a:ext>
            </a:extLst>
          </p:cNvPr>
          <p:cNvPicPr>
            <a:picLocks noChangeAspect="1"/>
          </p:cNvPicPr>
          <p:nvPr/>
        </p:nvPicPr>
        <p:blipFill>
          <a:blip r:embed="rId2"/>
          <a:stretch>
            <a:fillRect/>
          </a:stretch>
        </p:blipFill>
        <p:spPr>
          <a:xfrm>
            <a:off x="5327461" y="1044961"/>
            <a:ext cx="6348601" cy="5458120"/>
          </a:xfrm>
          <a:prstGeom prst="rect">
            <a:avLst/>
          </a:prstGeom>
        </p:spPr>
      </p:pic>
      <p:sp>
        <p:nvSpPr>
          <p:cNvPr id="3" name="CasellaDiTesto 2">
            <a:extLst>
              <a:ext uri="{FF2B5EF4-FFF2-40B4-BE49-F238E27FC236}">
                <a16:creationId xmlns:a16="http://schemas.microsoft.com/office/drawing/2014/main" id="{869FFB63-29E5-72C0-58B4-2EC36B755F2B}"/>
              </a:ext>
            </a:extLst>
          </p:cNvPr>
          <p:cNvSpPr txBox="1"/>
          <p:nvPr/>
        </p:nvSpPr>
        <p:spPr>
          <a:xfrm>
            <a:off x="797318" y="2038829"/>
            <a:ext cx="4246021" cy="3723588"/>
          </a:xfrm>
          <a:prstGeom prst="rect">
            <a:avLst/>
          </a:prstGeom>
        </p:spPr>
        <p:txBody>
          <a:bodyPr vert="horz" wrap="square" lIns="0" tIns="0" rIns="0" bIns="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solidFill>
                  <a:srgbClr val="333333"/>
                </a:solidFill>
                <a:effectLst/>
                <a:uLnTx/>
                <a:uFillTx/>
                <a:latin typeface="Montserrat" panose="00000500000000000000" pitchFamily="50" charset="0"/>
                <a:ea typeface="+mn-ea"/>
                <a:cs typeface="+mn-cs"/>
              </a:rPr>
              <a:t>Le variabili possono essere inserite nelle </a:t>
            </a:r>
            <a:r>
              <a:rPr kumimoji="0" lang="it-IT" sz="1600" b="0" i="0" u="none" strike="noStrike" kern="1200" cap="none" spc="0" normalizeH="0" baseline="0" noProof="0" err="1">
                <a:ln>
                  <a:noFill/>
                </a:ln>
                <a:solidFill>
                  <a:srgbClr val="333333"/>
                </a:solidFill>
                <a:effectLst/>
                <a:uLnTx/>
                <a:uFillTx/>
                <a:latin typeface="Montserrat" panose="00000500000000000000" pitchFamily="50" charset="0"/>
                <a:ea typeface="+mn-ea"/>
                <a:cs typeface="+mn-cs"/>
              </a:rPr>
              <a:t>stringheutilizzando</a:t>
            </a:r>
            <a:r>
              <a:rPr kumimoji="0" lang="it-IT" sz="1600" b="0" i="0" u="none" strike="noStrike" kern="1200" cap="none" spc="0" normalizeH="0" baseline="0" noProof="0">
                <a:ln>
                  <a:noFill/>
                </a:ln>
                <a:solidFill>
                  <a:srgbClr val="333333"/>
                </a:solidFill>
                <a:effectLst/>
                <a:uLnTx/>
                <a:uFillTx/>
                <a:latin typeface="Montserrat" panose="00000500000000000000" pitchFamily="50" charset="0"/>
                <a:ea typeface="+mn-ea"/>
                <a:cs typeface="+mn-cs"/>
              </a:rPr>
              <a:t> la formattazione delle stringhe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600" b="0" i="0" u="none" strike="noStrike" kern="1200" cap="none" spc="0" normalizeH="0" baseline="0" noProof="0">
              <a:ln>
                <a:noFill/>
              </a:ln>
              <a:solidFill>
                <a:srgbClr val="333333"/>
              </a:solidFill>
              <a:effectLst/>
              <a:uLnTx/>
              <a:uFillTx/>
              <a:latin typeface="Montserrat" panose="00000500000000000000" pitchFamily="50"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0" i="0" u="none" strike="noStrike" kern="1200" cap="none" spc="0" normalizeH="0" baseline="0" noProof="0">
                <a:ln>
                  <a:noFill/>
                </a:ln>
                <a:solidFill>
                  <a:srgbClr val="333333"/>
                </a:solidFill>
                <a:effectLst/>
                <a:uLnTx/>
                <a:uFillTx/>
                <a:latin typeface="Courier New" panose="02070309020205020404" pitchFamily="49" charset="0"/>
                <a:ea typeface="+mn-ea"/>
                <a:cs typeface="Courier New" panose="02070309020205020404" pitchFamily="49" charset="0"/>
              </a:rPr>
              <a:t>format(</a:t>
            </a:r>
            <a:r>
              <a:rPr kumimoji="0" lang="it-IT" sz="1600" b="0" i="0" u="none" strike="noStrike" kern="1200" cap="none" spc="0" normalizeH="0" baseline="0" noProof="0" err="1">
                <a:ln>
                  <a:noFill/>
                </a:ln>
                <a:solidFill>
                  <a:srgbClr val="333333"/>
                </a:solidFill>
                <a:effectLst/>
                <a:uLnTx/>
                <a:uFillTx/>
                <a:latin typeface="Courier New" panose="02070309020205020404" pitchFamily="49" charset="0"/>
                <a:ea typeface="+mn-ea"/>
                <a:cs typeface="Courier New" panose="02070309020205020404" pitchFamily="49" charset="0"/>
              </a:rPr>
              <a:t>vars</a:t>
            </a:r>
            <a:r>
              <a:rPr kumimoji="0" lang="it-IT" sz="1600" b="0" i="0" u="none" strike="noStrike" kern="1200" cap="none" spc="0" normalizeH="0" baseline="0" noProof="0">
                <a:ln>
                  <a:noFill/>
                </a:ln>
                <a:solidFill>
                  <a:srgbClr val="333333"/>
                </a:solidFill>
                <a:effectLst/>
                <a:uLnTx/>
                <a:uFillTx/>
                <a:latin typeface="Courier New" panose="02070309020205020404" pitchFamily="49" charset="0"/>
                <a:ea typeface="+mn-ea"/>
                <a:cs typeface="Courier New" panose="02070309020205020404" pitchFamily="49" charset="0"/>
              </a:rPr>
              <a:t>)</a:t>
            </a:r>
            <a:r>
              <a:rPr kumimoji="0" lang="it-IT" sz="1600" b="0" i="0" u="none" strike="noStrike" kern="1200" cap="none" spc="0" normalizeH="0" baseline="0" noProof="0">
                <a:ln>
                  <a:noFill/>
                </a:ln>
                <a:solidFill>
                  <a:srgbClr val="333333"/>
                </a:solidFill>
                <a:effectLst/>
                <a:uLnTx/>
                <a:uFillTx/>
                <a:latin typeface="Montserrat" panose="00000500000000000000" pitchFamily="50" charset="0"/>
                <a:ea typeface="+mn-ea"/>
                <a:cs typeface="+mn-cs"/>
              </a:rPr>
              <a:t>:</a:t>
            </a:r>
            <a:br>
              <a:rPr kumimoji="0" lang="it-IT" sz="1600" b="0" i="0" u="none" strike="noStrike" kern="1200" cap="none" spc="0" normalizeH="0" baseline="0" noProof="0">
                <a:ln>
                  <a:noFill/>
                </a:ln>
                <a:solidFill>
                  <a:srgbClr val="333333"/>
                </a:solidFill>
                <a:effectLst/>
                <a:uLnTx/>
                <a:uFillTx/>
                <a:latin typeface="Montserrat" panose="00000500000000000000" pitchFamily="50" charset="0"/>
                <a:ea typeface="+mn-ea"/>
                <a:cs typeface="+mn-cs"/>
              </a:rPr>
            </a:br>
            <a:r>
              <a:rPr kumimoji="0" lang="it-IT" sz="1600" b="0" i="0" u="none" strike="noStrike" kern="1200" cap="none" spc="0" normalizeH="0" baseline="0" noProof="0">
                <a:ln>
                  <a:noFill/>
                </a:ln>
                <a:solidFill>
                  <a:srgbClr val="333333"/>
                </a:solidFill>
                <a:effectLst/>
                <a:uLnTx/>
                <a:uFillTx/>
                <a:latin typeface="Montserrat" panose="00000500000000000000" pitchFamily="50" charset="0"/>
                <a:ea typeface="+mn-ea"/>
                <a:cs typeface="+mn-cs"/>
              </a:rPr>
              <a:t>just </a:t>
            </a:r>
            <a:r>
              <a:rPr kumimoji="0" lang="it-IT" sz="1600" b="0" i="0" u="none" strike="noStrike" kern="1200" cap="none" spc="0" normalizeH="0" baseline="0" noProof="0" err="1">
                <a:ln>
                  <a:noFill/>
                </a:ln>
                <a:solidFill>
                  <a:srgbClr val="333333"/>
                </a:solidFill>
                <a:effectLst/>
                <a:uLnTx/>
                <a:uFillTx/>
                <a:latin typeface="Montserrat" panose="00000500000000000000" pitchFamily="50" charset="0"/>
                <a:ea typeface="+mn-ea"/>
                <a:cs typeface="+mn-cs"/>
              </a:rPr>
              <a:t>substitute</a:t>
            </a:r>
            <a:r>
              <a:rPr kumimoji="0" lang="it-IT" sz="1600" b="0" i="0" u="none" strike="noStrike" kern="1200" cap="none" spc="0" normalizeH="0" baseline="0" noProof="0">
                <a:ln>
                  <a:noFill/>
                </a:ln>
                <a:solidFill>
                  <a:srgbClr val="333333"/>
                </a:solidFill>
                <a:effectLst/>
                <a:uLnTx/>
                <a:uFillTx/>
                <a:latin typeface="Montserrat" panose="00000500000000000000" pitchFamily="50" charset="0"/>
                <a:ea typeface="+mn-ea"/>
                <a:cs typeface="+mn-cs"/>
              </a:rPr>
              <a:t> {} in </a:t>
            </a:r>
            <a:r>
              <a:rPr kumimoji="0" lang="it-IT" sz="1600" b="0" i="0" u="none" strike="noStrike" kern="1200" cap="none" spc="0" normalizeH="0" baseline="0" noProof="0" err="1">
                <a:ln>
                  <a:noFill/>
                </a:ln>
                <a:solidFill>
                  <a:srgbClr val="333333"/>
                </a:solidFill>
                <a:effectLst/>
                <a:uLnTx/>
                <a:uFillTx/>
                <a:latin typeface="Montserrat" panose="00000500000000000000" pitchFamily="50" charset="0"/>
                <a:ea typeface="+mn-ea"/>
                <a:cs typeface="+mn-cs"/>
              </a:rPr>
              <a:t>string</a:t>
            </a:r>
            <a:r>
              <a:rPr kumimoji="0" lang="it-IT" sz="1600" b="0" i="0" u="none" strike="noStrike" kern="1200" cap="none" spc="0" normalizeH="0" baseline="0" noProof="0">
                <a:ln>
                  <a:noFill/>
                </a:ln>
                <a:solidFill>
                  <a:srgbClr val="333333"/>
                </a:solidFill>
                <a:effectLst/>
                <a:uLnTx/>
                <a:uFillTx/>
                <a:latin typeface="Montserrat" panose="00000500000000000000" pitchFamily="50" charset="0"/>
                <a:ea typeface="+mn-ea"/>
                <a:cs typeface="+mn-cs"/>
              </a:rPr>
              <a:t> with </a:t>
            </a:r>
            <a:r>
              <a:rPr kumimoji="0" lang="it-IT" sz="1600" b="0" i="0" u="none" strike="noStrike" kern="1200" cap="none" spc="0" normalizeH="0" baseline="0" noProof="0" err="1">
                <a:ln>
                  <a:noFill/>
                </a:ln>
                <a:solidFill>
                  <a:srgbClr val="333333"/>
                </a:solidFill>
                <a:effectLst/>
                <a:uLnTx/>
                <a:uFillTx/>
                <a:latin typeface="Montserrat" panose="00000500000000000000" pitchFamily="50" charset="0"/>
                <a:ea typeface="+mn-ea"/>
                <a:cs typeface="+mn-cs"/>
              </a:rPr>
              <a:t>vars</a:t>
            </a:r>
            <a:endParaRPr kumimoji="0" lang="it-IT" sz="1600" b="0" i="0" u="none" strike="noStrike" kern="1200" cap="none" spc="0" normalizeH="0" baseline="0" noProof="0">
              <a:ln>
                <a:noFill/>
              </a:ln>
              <a:solidFill>
                <a:srgbClr val="333333"/>
              </a:solidFill>
              <a:effectLst/>
              <a:uLnTx/>
              <a:uFillTx/>
              <a:latin typeface="Montserrat" panose="00000500000000000000" pitchFamily="50"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600" b="0" i="0" u="none" strike="noStrike" kern="1200" cap="none" spc="0" normalizeH="0" baseline="0" noProof="0">
              <a:ln>
                <a:noFill/>
              </a:ln>
              <a:solidFill>
                <a:srgbClr val="333333"/>
              </a:solidFill>
              <a:effectLst/>
              <a:uLnTx/>
              <a:uFillTx/>
              <a:latin typeface="Montserrat" panose="00000500000000000000" pitchFamily="50"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0" i="0" u="none" strike="noStrike" kern="1200" cap="none" spc="0" normalizeH="0" baseline="0" noProof="0">
                <a:ln>
                  <a:noFill/>
                </a:ln>
                <a:solidFill>
                  <a:srgbClr val="333333"/>
                </a:solidFill>
                <a:effectLst/>
                <a:uLnTx/>
                <a:uFillTx/>
                <a:latin typeface="Montserrat" panose="00000500000000000000" pitchFamily="50" charset="0"/>
                <a:ea typeface="+mn-ea"/>
                <a:cs typeface="+mn-cs"/>
              </a:rPr>
              <a:t>f-</a:t>
            </a:r>
            <a:r>
              <a:rPr kumimoji="0" lang="it-IT" sz="1600" b="0" i="0" u="none" strike="noStrike" kern="1200" cap="none" spc="0" normalizeH="0" baseline="0" noProof="0" err="1">
                <a:ln>
                  <a:noFill/>
                </a:ln>
                <a:solidFill>
                  <a:srgbClr val="333333"/>
                </a:solidFill>
                <a:effectLst/>
                <a:uLnTx/>
                <a:uFillTx/>
                <a:latin typeface="Montserrat" panose="00000500000000000000" pitchFamily="50" charset="0"/>
                <a:ea typeface="+mn-ea"/>
                <a:cs typeface="+mn-cs"/>
              </a:rPr>
              <a:t>strings</a:t>
            </a:r>
            <a:r>
              <a:rPr kumimoji="0" lang="it-IT" sz="1600" b="0" i="0" u="none" strike="noStrike" kern="1200" cap="none" spc="0" normalizeH="0" baseline="0" noProof="0">
                <a:ln>
                  <a:noFill/>
                </a:ln>
                <a:solidFill>
                  <a:srgbClr val="333333"/>
                </a:solidFill>
                <a:effectLst/>
                <a:uLnTx/>
                <a:uFillTx/>
                <a:latin typeface="Montserrat" panose="00000500000000000000" pitchFamily="50" charset="0"/>
                <a:ea typeface="+mn-ea"/>
                <a:cs typeface="+mn-cs"/>
              </a:rPr>
              <a:t>:</a:t>
            </a:r>
            <a:br>
              <a:rPr kumimoji="0" lang="it-IT" sz="1600" b="0" i="0" u="none" strike="noStrike" kern="1200" cap="none" spc="0" normalizeH="0" baseline="0" noProof="0">
                <a:ln>
                  <a:noFill/>
                </a:ln>
                <a:solidFill>
                  <a:srgbClr val="333333"/>
                </a:solidFill>
                <a:effectLst/>
                <a:uLnTx/>
                <a:uFillTx/>
                <a:latin typeface="Montserrat" panose="00000500000000000000" pitchFamily="50" charset="0"/>
                <a:ea typeface="+mn-ea"/>
                <a:cs typeface="+mn-cs"/>
              </a:rPr>
            </a:br>
            <a:endParaRPr kumimoji="0" lang="it-IT" sz="1600" b="0" i="0" u="none" strike="noStrike" kern="1200" cap="none" spc="0" normalizeH="0" baseline="0" noProof="0">
              <a:ln>
                <a:noFill/>
              </a:ln>
              <a:solidFill>
                <a:srgbClr val="333333"/>
              </a:solidFill>
              <a:effectLst/>
              <a:uLnTx/>
              <a:uFillTx/>
              <a:latin typeface="Montserrat" panose="00000500000000000000" pitchFamily="50"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600" b="0" i="0" u="none" strike="noStrike" kern="1200" cap="none" spc="0" normalizeH="0" baseline="0" noProof="0">
              <a:ln>
                <a:noFill/>
              </a:ln>
              <a:solidFill>
                <a:srgbClr val="333333"/>
              </a:solidFill>
              <a:effectLst/>
              <a:uLnTx/>
              <a:uFillTx/>
              <a:latin typeface="Montserrat" panose="00000500000000000000" pitchFamily="50"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600" b="0" i="0" u="none" strike="noStrike" kern="1200" cap="none" spc="0" normalizeH="0" baseline="0" noProof="0">
              <a:ln>
                <a:noFill/>
              </a:ln>
              <a:solidFill>
                <a:srgbClr val="333333"/>
              </a:solidFill>
              <a:effectLst/>
              <a:uLnTx/>
              <a:uFillTx/>
              <a:latin typeface="Montserrat" panose="00000500000000000000" pitchFamily="50"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600" b="0" i="0" u="none" strike="noStrike" kern="1200" cap="none" spc="0" normalizeH="0" baseline="0" noProof="0">
                <a:ln>
                  <a:noFill/>
                </a:ln>
                <a:solidFill>
                  <a:srgbClr val="333333"/>
                </a:solidFill>
                <a:effectLst/>
                <a:uLnTx/>
                <a:uFillTx/>
                <a:latin typeface="Montserrat" panose="00000500000000000000" pitchFamily="50" charset="0"/>
                <a:ea typeface="+mn-ea"/>
                <a:cs typeface="+mn-cs"/>
              </a:rPr>
              <a:t>Le cifre decimali e il formato delle variabili sono specificati tramite </a:t>
            </a:r>
            <a:r>
              <a:rPr kumimoji="0" lang="it-IT" sz="1600" b="0" i="1" u="none" strike="noStrike" kern="1200" cap="none" spc="0" normalizeH="0" baseline="0" noProof="0">
                <a:ln>
                  <a:noFill/>
                </a:ln>
                <a:solidFill>
                  <a:srgbClr val="333333"/>
                </a:solidFill>
                <a:effectLst/>
                <a:uLnTx/>
                <a:uFillTx/>
                <a:latin typeface="Montserrat" panose="00000500000000000000" pitchFamily="50" charset="0"/>
                <a:ea typeface="+mn-ea"/>
                <a:cs typeface="+mn-cs"/>
              </a:rPr>
              <a:t>specificatori di formato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600" b="0" i="0" u="none" strike="noStrike" kern="1200" cap="none" spc="0" normalizeH="0" baseline="0" noProof="0">
              <a:ln>
                <a:noFill/>
              </a:ln>
              <a:solidFill>
                <a:srgbClr val="333333"/>
              </a:solidFill>
              <a:effectLst/>
              <a:uLnTx/>
              <a:uFillTx/>
              <a:latin typeface="Montserrat" panose="00000500000000000000" pitchFamily="50" charset="0"/>
              <a:ea typeface="+mn-ea"/>
              <a:cs typeface="+mn-cs"/>
            </a:endParaRPr>
          </a:p>
        </p:txBody>
      </p:sp>
      <p:sp>
        <p:nvSpPr>
          <p:cNvPr id="6" name="CasellaDiTesto 5">
            <a:extLst>
              <a:ext uri="{FF2B5EF4-FFF2-40B4-BE49-F238E27FC236}">
                <a16:creationId xmlns:a16="http://schemas.microsoft.com/office/drawing/2014/main" id="{54118ECA-9712-7EA9-BD09-BC8608FDDEB0}"/>
              </a:ext>
            </a:extLst>
          </p:cNvPr>
          <p:cNvSpPr txBox="1"/>
          <p:nvPr/>
        </p:nvSpPr>
        <p:spPr>
          <a:xfrm>
            <a:off x="1593342" y="3900623"/>
            <a:ext cx="609447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err="1">
                <a:ln>
                  <a:noFill/>
                </a:ln>
                <a:solidFill>
                  <a:srgbClr val="569CD6"/>
                </a:solidFill>
                <a:effectLst/>
                <a:uLnTx/>
                <a:uFillTx/>
                <a:latin typeface="Consolas" panose="020B0609020204030204" pitchFamily="49" charset="0"/>
                <a:ea typeface="+mn-ea"/>
                <a:cs typeface="+mn-cs"/>
              </a:rPr>
              <a:t>f</a:t>
            </a:r>
            <a:r>
              <a:rPr kumimoji="0" lang="it-IT" sz="18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"string</a:t>
            </a:r>
            <a:r>
              <a:rPr kumimoji="0" lang="it-IT" sz="18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 </a:t>
            </a:r>
            <a:r>
              <a:rPr kumimoji="0" lang="it-IT" sz="18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a:t>
            </a:r>
            <a:r>
              <a:rPr kumimoji="0" lang="it-IT" sz="1800" b="0" i="0" u="none" strike="noStrike" kern="1200" cap="none" spc="0" normalizeH="0" baseline="0" noProof="0" err="1">
                <a:ln>
                  <a:noFill/>
                </a:ln>
                <a:solidFill>
                  <a:srgbClr val="CCCCCC"/>
                </a:solidFill>
                <a:effectLst/>
                <a:uLnTx/>
                <a:uFillTx/>
                <a:latin typeface="Consolas" panose="020B0609020204030204" pitchFamily="49" charset="0"/>
                <a:ea typeface="+mn-ea"/>
                <a:cs typeface="+mn-cs"/>
              </a:rPr>
              <a:t>variable</a:t>
            </a:r>
            <a:r>
              <a:rPr kumimoji="0" lang="it-IT" sz="1800" b="0" i="0" u="none" strike="noStrike" kern="1200" cap="none" spc="0" normalizeH="0" baseline="0" noProof="0">
                <a:ln>
                  <a:noFill/>
                </a:ln>
                <a:solidFill>
                  <a:srgbClr val="569CD6"/>
                </a:solidFill>
                <a:effectLst/>
                <a:uLnTx/>
                <a:uFillTx/>
                <a:latin typeface="Consolas" panose="020B0609020204030204" pitchFamily="49" charset="0"/>
                <a:ea typeface="+mn-ea"/>
                <a:cs typeface="+mn-cs"/>
              </a:rPr>
              <a:t>}</a:t>
            </a:r>
            <a:r>
              <a:rPr kumimoji="0" lang="it-IT" sz="18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endParaRPr kumimoji="0" lang="it-IT" sz="1800" b="0" i="0" u="none" strike="noStrike" kern="1200" cap="none" spc="0" normalizeH="0" baseline="0" noProof="0">
              <a:ln>
                <a:noFill/>
              </a:ln>
              <a:solidFill>
                <a:srgbClr val="CCCCCC"/>
              </a:solidFill>
              <a:effectLst/>
              <a:uLnTx/>
              <a:uFillTx/>
              <a:latin typeface="Consolas" panose="020B0609020204030204" pitchFamily="49" charset="0"/>
              <a:ea typeface="+mn-ea"/>
              <a:cs typeface="+mn-cs"/>
            </a:endParaRPr>
          </a:p>
        </p:txBody>
      </p:sp>
      <p:sp>
        <p:nvSpPr>
          <p:cNvPr id="7" name="CasellaDiTesto 6">
            <a:extLst>
              <a:ext uri="{FF2B5EF4-FFF2-40B4-BE49-F238E27FC236}">
                <a16:creationId xmlns:a16="http://schemas.microsoft.com/office/drawing/2014/main" id="{CF4FB14D-6B45-43A9-8639-8165C70ADB9F}"/>
              </a:ext>
            </a:extLst>
          </p:cNvPr>
          <p:cNvSpPr txBox="1"/>
          <p:nvPr/>
        </p:nvSpPr>
        <p:spPr>
          <a:xfrm>
            <a:off x="3743263" y="6131749"/>
            <a:ext cx="6094476"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33333"/>
                </a:solidFill>
                <a:effectLst/>
                <a:uLnTx/>
                <a:uFillTx/>
                <a:latin typeface="Montserrat" panose="00000500000000000000" pitchFamily="50" charset="0"/>
                <a:ea typeface="+mn-ea"/>
                <a:cs typeface="+mn-cs"/>
                <a:hlinkClick r:id="rId3"/>
              </a:rPr>
              <a:t>string — Common string operations — Python 3.12.2 documentation</a:t>
            </a:r>
            <a:endParaRPr kumimoji="0" lang="en-US" sz="1200" b="0" i="0" u="none" strike="noStrike" kern="1200" cap="none" spc="0" normalizeH="0" baseline="0" noProof="0">
              <a:ln>
                <a:noFill/>
              </a:ln>
              <a:solidFill>
                <a:srgbClr val="333333"/>
              </a:solidFill>
              <a:effectLst/>
              <a:uLnTx/>
              <a:uFillTx/>
              <a:latin typeface="Montserrat" panose="00000500000000000000" pitchFamily="50" charset="0"/>
              <a:ea typeface="+mn-ea"/>
              <a:cs typeface="+mn-cs"/>
            </a:endParaRPr>
          </a:p>
        </p:txBody>
      </p:sp>
    </p:spTree>
    <p:extLst>
      <p:ext uri="{BB962C8B-B14F-4D97-AF65-F5344CB8AC3E}">
        <p14:creationId xmlns:p14="http://schemas.microsoft.com/office/powerpoint/2010/main" val="33509256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616F5-E5F5-6519-279C-B7F0DE6287F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31BE678-8866-6BFF-8E3E-5DC247367F4B}"/>
              </a:ext>
            </a:extLst>
          </p:cNvPr>
          <p:cNvSpPr>
            <a:spLocks noGrp="1"/>
          </p:cNvSpPr>
          <p:nvPr>
            <p:ph type="title"/>
          </p:nvPr>
        </p:nvSpPr>
        <p:spPr/>
        <p:txBody>
          <a:bodyPr/>
          <a:lstStyle/>
          <a:p>
            <a:r>
              <a:rPr lang="it-IT" err="1"/>
              <a:t>String</a:t>
            </a:r>
            <a:r>
              <a:rPr lang="it-IT"/>
              <a:t> Methods</a:t>
            </a:r>
          </a:p>
        </p:txBody>
      </p:sp>
      <p:sp>
        <p:nvSpPr>
          <p:cNvPr id="3" name="Segnaposto testo 2">
            <a:extLst>
              <a:ext uri="{FF2B5EF4-FFF2-40B4-BE49-F238E27FC236}">
                <a16:creationId xmlns:a16="http://schemas.microsoft.com/office/drawing/2014/main" id="{CDAD9F6A-085F-93E7-9200-4E5BFD5E018D}"/>
              </a:ext>
            </a:extLst>
          </p:cNvPr>
          <p:cNvSpPr>
            <a:spLocks noGrp="1"/>
          </p:cNvSpPr>
          <p:nvPr>
            <p:ph type="body" sz="quarter" idx="11"/>
          </p:nvPr>
        </p:nvSpPr>
        <p:spPr/>
        <p:txBody>
          <a:bodyPr/>
          <a:lstStyle/>
          <a:p>
            <a:r>
              <a:rPr lang="it-IT"/>
              <a:t>PYTHON OBJECTS I</a:t>
            </a:r>
          </a:p>
        </p:txBody>
      </p:sp>
      <p:sp>
        <p:nvSpPr>
          <p:cNvPr id="4" name="Segnaposto contenuto 3">
            <a:extLst>
              <a:ext uri="{FF2B5EF4-FFF2-40B4-BE49-F238E27FC236}">
                <a16:creationId xmlns:a16="http://schemas.microsoft.com/office/drawing/2014/main" id="{E04AE02A-FB1D-4FA5-A26E-57767EB6A232}"/>
              </a:ext>
            </a:extLst>
          </p:cNvPr>
          <p:cNvSpPr>
            <a:spLocks noGrp="1"/>
          </p:cNvSpPr>
          <p:nvPr>
            <p:ph sz="quarter" idx="10"/>
          </p:nvPr>
        </p:nvSpPr>
        <p:spPr>
          <a:xfrm>
            <a:off x="612474" y="1181767"/>
            <a:ext cx="11063589" cy="4752975"/>
          </a:xfrm>
        </p:spPr>
        <p:txBody>
          <a:bodyPr>
            <a:normAutofit/>
          </a:bodyPr>
          <a:lstStyle/>
          <a:p>
            <a:pPr algn="ctr"/>
            <a:r>
              <a:rPr lang="it-IT" sz="1800"/>
              <a:t>Python </a:t>
            </a:r>
            <a:r>
              <a:rPr lang="it-IT" sz="1800" err="1"/>
              <a:t>comes</a:t>
            </a:r>
            <a:r>
              <a:rPr lang="it-IT" sz="1800"/>
              <a:t> from </a:t>
            </a:r>
            <a:r>
              <a:rPr lang="it-IT" sz="1800" err="1"/>
              <a:t>numerous</a:t>
            </a:r>
            <a:r>
              <a:rPr lang="it-IT" sz="1800"/>
              <a:t> </a:t>
            </a:r>
            <a:r>
              <a:rPr lang="it-IT" sz="1800" err="1"/>
              <a:t>built</a:t>
            </a:r>
            <a:r>
              <a:rPr lang="it-IT" sz="1800"/>
              <a:t>-in list </a:t>
            </a:r>
            <a:r>
              <a:rPr lang="it-IT" sz="1800" err="1"/>
              <a:t>methods</a:t>
            </a:r>
            <a:endParaRPr lang="it-IT" sz="1800"/>
          </a:p>
        </p:txBody>
      </p:sp>
      <p:graphicFrame>
        <p:nvGraphicFramePr>
          <p:cNvPr id="5" name="Tabella 4">
            <a:extLst>
              <a:ext uri="{FF2B5EF4-FFF2-40B4-BE49-F238E27FC236}">
                <a16:creationId xmlns:a16="http://schemas.microsoft.com/office/drawing/2014/main" id="{3546594C-DDBE-300A-83AF-DB0088B079AB}"/>
              </a:ext>
            </a:extLst>
          </p:cNvPr>
          <p:cNvGraphicFramePr>
            <a:graphicFrameLocks noGrp="1"/>
          </p:cNvGraphicFramePr>
          <p:nvPr/>
        </p:nvGraphicFramePr>
        <p:xfrm>
          <a:off x="2202071" y="1189071"/>
          <a:ext cx="8059529" cy="5515076"/>
        </p:xfrm>
        <a:graphic>
          <a:graphicData uri="http://schemas.openxmlformats.org/drawingml/2006/table">
            <a:tbl>
              <a:tblPr firstRow="1" bandRow="1">
                <a:tableStyleId>{5C22544A-7EE6-4342-B048-85BDC9FD1C3A}</a:tableStyleId>
              </a:tblPr>
              <a:tblGrid>
                <a:gridCol w="3233512">
                  <a:extLst>
                    <a:ext uri="{9D8B030D-6E8A-4147-A177-3AD203B41FA5}">
                      <a16:colId xmlns:a16="http://schemas.microsoft.com/office/drawing/2014/main" val="1267198347"/>
                    </a:ext>
                  </a:extLst>
                </a:gridCol>
                <a:gridCol w="4826017">
                  <a:extLst>
                    <a:ext uri="{9D8B030D-6E8A-4147-A177-3AD203B41FA5}">
                      <a16:colId xmlns:a16="http://schemas.microsoft.com/office/drawing/2014/main" val="4008051949"/>
                    </a:ext>
                  </a:extLst>
                </a:gridCol>
              </a:tblGrid>
              <a:tr h="277466">
                <a:tc>
                  <a:txBody>
                    <a:bodyPr/>
                    <a:lstStyle/>
                    <a:p>
                      <a:r>
                        <a:rPr lang="it-IT" sz="1400">
                          <a:latin typeface="Montserrat" panose="00000500000000000000" pitchFamily="50" charset="0"/>
                          <a:cs typeface="Courier New" panose="02070309020205020404" pitchFamily="49" charset="0"/>
                        </a:rPr>
                        <a:t>Method</a:t>
                      </a:r>
                    </a:p>
                  </a:txBody>
                  <a:tcPr/>
                </a:tc>
                <a:tc>
                  <a:txBody>
                    <a:bodyPr/>
                    <a:lstStyle/>
                    <a:p>
                      <a:r>
                        <a:rPr lang="it-IT" sz="1400">
                          <a:latin typeface="Montserrat" panose="00000500000000000000" pitchFamily="50" charset="0"/>
                          <a:cs typeface="Courier New" panose="02070309020205020404" pitchFamily="49" charset="0"/>
                        </a:rPr>
                        <a:t>Description</a:t>
                      </a:r>
                    </a:p>
                  </a:txBody>
                  <a:tcPr/>
                </a:tc>
                <a:extLst>
                  <a:ext uri="{0D108BD9-81ED-4DB2-BD59-A6C34878D82A}">
                    <a16:rowId xmlns:a16="http://schemas.microsoft.com/office/drawing/2014/main" val="926077503"/>
                  </a:ext>
                </a:extLst>
              </a:tr>
              <a:tr h="416199">
                <a:tc>
                  <a:txBody>
                    <a:bodyPr/>
                    <a:lstStyle/>
                    <a:p>
                      <a:r>
                        <a:rPr lang="it-IT" sz="1600">
                          <a:latin typeface="Courier New" panose="02070309020205020404" pitchFamily="49" charset="0"/>
                          <a:cs typeface="Courier New" panose="02070309020205020404" pitchFamily="49" charset="0"/>
                        </a:rPr>
                        <a:t>center(</a:t>
                      </a:r>
                      <a:r>
                        <a:rPr lang="it-IT" sz="1600" err="1">
                          <a:latin typeface="Courier New" panose="02070309020205020404" pitchFamily="49" charset="0"/>
                          <a:cs typeface="Courier New" panose="02070309020205020404" pitchFamily="49" charset="0"/>
                        </a:rPr>
                        <a:t>width</a:t>
                      </a:r>
                      <a:r>
                        <a:rPr lang="it-IT" sz="1600">
                          <a:latin typeface="Courier New" panose="02070309020205020404" pitchFamily="49" charset="0"/>
                          <a:cs typeface="Courier New" panose="02070309020205020404" pitchFamily="49" charset="0"/>
                        </a:rPr>
                        <a:t>)</a:t>
                      </a:r>
                    </a:p>
                  </a:txBody>
                  <a:tcPr/>
                </a:tc>
                <a:tc>
                  <a:txBody>
                    <a:bodyPr/>
                    <a:lstStyle/>
                    <a:p>
                      <a:r>
                        <a:rPr lang="it-IT" sz="1200" b="0" i="0" u="none" strike="noStrike" kern="1200" baseline="0">
                          <a:solidFill>
                            <a:schemeClr val="dk1"/>
                          </a:solidFill>
                          <a:latin typeface="+mn-lt"/>
                          <a:ea typeface="+mn-ea"/>
                          <a:cs typeface="+mn-cs"/>
                        </a:rPr>
                        <a:t>Restituisce la stringa centrata in una stringa con larghezza del numero totale di caratteri</a:t>
                      </a:r>
                      <a:endParaRPr lang="it-IT" sz="1200">
                        <a:latin typeface="Montserrat" panose="00000500000000000000" pitchFamily="50" charset="0"/>
                        <a:cs typeface="Courier New" panose="02070309020205020404" pitchFamily="49" charset="0"/>
                      </a:endParaRPr>
                    </a:p>
                  </a:txBody>
                  <a:tcPr/>
                </a:tc>
                <a:extLst>
                  <a:ext uri="{0D108BD9-81ED-4DB2-BD59-A6C34878D82A}">
                    <a16:rowId xmlns:a16="http://schemas.microsoft.com/office/drawing/2014/main" val="3800042034"/>
                  </a:ext>
                </a:extLst>
              </a:tr>
              <a:tr h="305213">
                <a:tc>
                  <a:txBody>
                    <a:bodyPr/>
                    <a:lstStyle/>
                    <a:p>
                      <a:r>
                        <a:rPr lang="it-IT" sz="1600" err="1">
                          <a:latin typeface="Courier New" panose="02070309020205020404" pitchFamily="49" charset="0"/>
                          <a:cs typeface="Courier New" panose="02070309020205020404" pitchFamily="49" charset="0"/>
                        </a:rPr>
                        <a:t>endswith</a:t>
                      </a:r>
                      <a:r>
                        <a:rPr lang="it-IT" sz="1600">
                          <a:latin typeface="Courier New" panose="02070309020205020404" pitchFamily="49" charset="0"/>
                          <a:cs typeface="Courier New" panose="02070309020205020404" pitchFamily="49" charset="0"/>
                        </a:rPr>
                        <a:t>(</a:t>
                      </a:r>
                      <a:r>
                        <a:rPr lang="it-IT" sz="1600" err="1">
                          <a:latin typeface="Courier New" panose="02070309020205020404" pitchFamily="49" charset="0"/>
                          <a:cs typeface="Courier New" panose="02070309020205020404" pitchFamily="49" charset="0"/>
                        </a:rPr>
                        <a:t>suffix</a:t>
                      </a:r>
                      <a:r>
                        <a:rPr lang="it-IT" sz="1600">
                          <a:latin typeface="Courier New" panose="02070309020205020404" pitchFamily="49" charset="0"/>
                          <a:cs typeface="Courier New" panose="02070309020205020404" pitchFamily="49" charset="0"/>
                        </a:rPr>
                        <a:t>)</a:t>
                      </a:r>
                    </a:p>
                  </a:txBody>
                  <a:tcPr/>
                </a:tc>
                <a:tc>
                  <a:txBody>
                    <a:bodyPr/>
                    <a:lstStyle/>
                    <a:p>
                      <a:r>
                        <a:rPr lang="it-IT" sz="1200" b="0" i="0" u="none" strike="noStrike" kern="1200" baseline="0">
                          <a:solidFill>
                            <a:schemeClr val="dk1"/>
                          </a:solidFill>
                          <a:latin typeface="+mn-lt"/>
                          <a:ea typeface="+mn-ea"/>
                          <a:cs typeface="+mn-cs"/>
                        </a:rPr>
                        <a:t>Restituisce True se la stringa termina con il suffisso della sottostringa</a:t>
                      </a:r>
                      <a:endParaRPr lang="it-IT" sz="1200">
                        <a:latin typeface="Montserrat" panose="00000500000000000000" pitchFamily="50" charset="0"/>
                        <a:cs typeface="Courier New" panose="02070309020205020404" pitchFamily="49" charset="0"/>
                      </a:endParaRPr>
                    </a:p>
                  </a:txBody>
                  <a:tcPr/>
                </a:tc>
                <a:extLst>
                  <a:ext uri="{0D108BD9-81ED-4DB2-BD59-A6C34878D82A}">
                    <a16:rowId xmlns:a16="http://schemas.microsoft.com/office/drawing/2014/main" val="674136227"/>
                  </a:ext>
                </a:extLst>
              </a:tr>
              <a:tr h="364858">
                <a:tc>
                  <a:txBody>
                    <a:bodyPr/>
                    <a:lstStyle/>
                    <a:p>
                      <a:r>
                        <a:rPr lang="it-IT" sz="1600" err="1">
                          <a:latin typeface="Courier New" panose="02070309020205020404" pitchFamily="49" charset="0"/>
                          <a:cs typeface="Courier New" panose="02070309020205020404" pitchFamily="49" charset="0"/>
                        </a:rPr>
                        <a:t>startswith</a:t>
                      </a:r>
                      <a:r>
                        <a:rPr lang="it-IT" sz="1600">
                          <a:latin typeface="Courier New" panose="02070309020205020404" pitchFamily="49" charset="0"/>
                          <a:cs typeface="Courier New" panose="02070309020205020404" pitchFamily="49" charset="0"/>
                        </a:rPr>
                        <a:t>(</a:t>
                      </a:r>
                      <a:r>
                        <a:rPr lang="it-IT" sz="1600" err="1">
                          <a:latin typeface="Courier New" panose="02070309020205020404" pitchFamily="49" charset="0"/>
                          <a:cs typeface="Courier New" panose="02070309020205020404" pitchFamily="49" charset="0"/>
                        </a:rPr>
                        <a:t>prefix</a:t>
                      </a:r>
                      <a:r>
                        <a:rPr lang="it-IT" sz="1600">
                          <a:latin typeface="Courier New" panose="02070309020205020404" pitchFamily="49" charset="0"/>
                          <a:cs typeface="Courier New" panose="02070309020205020404" pitchFamily="49" charset="0"/>
                        </a:rPr>
                        <a:t>)</a:t>
                      </a:r>
                    </a:p>
                  </a:txBody>
                  <a:tcPr/>
                </a:tc>
                <a:tc>
                  <a:txBody>
                    <a:bodyPr/>
                    <a:lstStyle/>
                    <a:p>
                      <a:r>
                        <a:rPr lang="it-IT" sz="1200" b="0" i="0" u="none" strike="noStrike" kern="1200" baseline="0">
                          <a:solidFill>
                            <a:schemeClr val="dk1"/>
                          </a:solidFill>
                          <a:latin typeface="+mn-lt"/>
                          <a:ea typeface="+mn-ea"/>
                          <a:cs typeface="+mn-cs"/>
                        </a:rPr>
                        <a:t>Restituisce True se la stringa inizia con il prefisso della sottostringa.</a:t>
                      </a:r>
                      <a:endParaRPr lang="it-IT" sz="1200">
                        <a:latin typeface="Montserrat" panose="00000500000000000000" pitchFamily="50" charset="0"/>
                        <a:cs typeface="Courier New" panose="02070309020205020404" pitchFamily="49" charset="0"/>
                      </a:endParaRPr>
                    </a:p>
                  </a:txBody>
                  <a:tcPr/>
                </a:tc>
                <a:extLst>
                  <a:ext uri="{0D108BD9-81ED-4DB2-BD59-A6C34878D82A}">
                    <a16:rowId xmlns:a16="http://schemas.microsoft.com/office/drawing/2014/main" val="1389240864"/>
                  </a:ext>
                </a:extLst>
              </a:tr>
              <a:tr h="305213">
                <a:tc>
                  <a:txBody>
                    <a:bodyPr/>
                    <a:lstStyle/>
                    <a:p>
                      <a:pPr algn="just"/>
                      <a:r>
                        <a:rPr lang="it-IT" sz="1600" b="1" dirty="0">
                          <a:latin typeface="Courier New" panose="02070309020205020404" pitchFamily="49" charset="0"/>
                          <a:cs typeface="Courier New" panose="02070309020205020404" pitchFamily="49" charset="0"/>
                        </a:rPr>
                        <a:t>index(</a:t>
                      </a:r>
                      <a:r>
                        <a:rPr lang="it-IT" sz="1600" b="1" dirty="0" err="1">
                          <a:latin typeface="Courier New" panose="02070309020205020404" pitchFamily="49" charset="0"/>
                          <a:cs typeface="Courier New" panose="02070309020205020404" pitchFamily="49" charset="0"/>
                        </a:rPr>
                        <a:t>substring</a:t>
                      </a:r>
                      <a:r>
                        <a:rPr lang="it-IT" sz="1600" b="1" dirty="0">
                          <a:latin typeface="Courier New" panose="02070309020205020404" pitchFamily="49" charset="0"/>
                          <a:cs typeface="Courier New" panose="02070309020205020404" pitchFamily="49" charset="0"/>
                        </a:rPr>
                        <a:t>)</a:t>
                      </a:r>
                    </a:p>
                    <a:p>
                      <a:pPr algn="just"/>
                      <a:r>
                        <a:rPr lang="it-IT" sz="1600" b="1" dirty="0" err="1">
                          <a:latin typeface="Courier New" panose="02070309020205020404" pitchFamily="49" charset="0"/>
                          <a:cs typeface="Courier New" panose="02070309020205020404" pitchFamily="49" charset="0"/>
                        </a:rPr>
                        <a:t>find</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substring</a:t>
                      </a:r>
                      <a:r>
                        <a:rPr lang="it-IT" sz="1600" b="1" dirty="0">
                          <a:latin typeface="Courier New" panose="02070309020205020404" pitchFamily="49" charset="0"/>
                          <a:cs typeface="Courier New" panose="02070309020205020404" pitchFamily="49" charset="0"/>
                        </a:rPr>
                        <a:t>)</a:t>
                      </a:r>
                    </a:p>
                  </a:txBody>
                  <a:tcPr/>
                </a:tc>
                <a:tc>
                  <a:txBody>
                    <a:bodyPr/>
                    <a:lstStyle/>
                    <a:p>
                      <a:r>
                        <a:rPr lang="it-IT" sz="1200" b="0" i="0" u="none" strike="noStrike" kern="1200" baseline="0" dirty="0">
                          <a:solidFill>
                            <a:schemeClr val="dk1"/>
                          </a:solidFill>
                          <a:latin typeface="+mn-lt"/>
                          <a:ea typeface="+mn-ea"/>
                          <a:cs typeface="+mn-cs"/>
                        </a:rPr>
                        <a:t>Restituisce l'indice più basso nella stringa contenente la sottostringa</a:t>
                      </a:r>
                      <a:br>
                        <a:rPr lang="it-IT" sz="1200" b="0" i="0" u="none" strike="noStrike" kern="1200" baseline="0" dirty="0">
                          <a:solidFill>
                            <a:schemeClr val="dk1"/>
                          </a:solidFill>
                          <a:latin typeface="+mn-lt"/>
                          <a:ea typeface="+mn-ea"/>
                          <a:cs typeface="+mn-cs"/>
                        </a:rPr>
                      </a:br>
                      <a:r>
                        <a:rPr lang="it-IT" sz="1200" b="0" i="0" u="none" strike="noStrike" kern="1200" baseline="0" dirty="0">
                          <a:solidFill>
                            <a:schemeClr val="dk1"/>
                          </a:solidFill>
                          <a:latin typeface="+mn-lt"/>
                          <a:ea typeface="+mn-ea"/>
                          <a:cs typeface="+mn-cs"/>
                        </a:rPr>
                        <a:t>Come sopra</a:t>
                      </a:r>
                      <a:r>
                        <a:rPr lang="it-IT" sz="1200" dirty="0"/>
                        <a:t>. Se la sottostringa non viene trovata, restituisce -1</a:t>
                      </a:r>
                      <a:endParaRPr lang="it-IT" sz="1200" dirty="0">
                        <a:latin typeface="Montserrat" panose="00000500000000000000" pitchFamily="50" charset="0"/>
                        <a:cs typeface="Courier New" panose="02070309020205020404" pitchFamily="49" charset="0"/>
                      </a:endParaRPr>
                    </a:p>
                  </a:txBody>
                  <a:tcPr/>
                </a:tc>
                <a:extLst>
                  <a:ext uri="{0D108BD9-81ED-4DB2-BD59-A6C34878D82A}">
                    <a16:rowId xmlns:a16="http://schemas.microsoft.com/office/drawing/2014/main" val="3205628035"/>
                  </a:ext>
                </a:extLst>
              </a:tr>
              <a:tr h="582679">
                <a:tc>
                  <a:txBody>
                    <a:bodyPr/>
                    <a:lstStyle/>
                    <a:p>
                      <a:r>
                        <a:rPr lang="it-IT" sz="1600" b="1" dirty="0">
                          <a:latin typeface="Courier New" panose="02070309020205020404" pitchFamily="49" charset="0"/>
                          <a:cs typeface="Courier New" panose="02070309020205020404" pitchFamily="49" charset="0"/>
                        </a:rPr>
                        <a:t>strip([</a:t>
                      </a:r>
                      <a:r>
                        <a:rPr lang="it-IT" sz="1600" b="1" dirty="0" err="1">
                          <a:latin typeface="Courier New" panose="02070309020205020404" pitchFamily="49" charset="0"/>
                          <a:cs typeface="Courier New" panose="02070309020205020404" pitchFamily="49" charset="0"/>
                        </a:rPr>
                        <a:t>chars</a:t>
                      </a:r>
                      <a:r>
                        <a:rPr lang="it-IT" sz="1600" b="1" dirty="0">
                          <a:latin typeface="Courier New" panose="02070309020205020404" pitchFamily="49" charset="0"/>
                          <a:cs typeface="Courier New" panose="02070309020205020404" pitchFamily="49" charset="0"/>
                        </a:rPr>
                        <a:t>])</a:t>
                      </a:r>
                    </a:p>
                  </a:txBody>
                  <a:tcPr/>
                </a:tc>
                <a:tc>
                  <a:txBody>
                    <a:bodyPr/>
                    <a:lstStyle/>
                    <a:p>
                      <a:r>
                        <a:rPr lang="it-IT" sz="1200" b="0" i="0" u="none" strike="noStrike" kern="1200" baseline="0" dirty="0">
                          <a:solidFill>
                            <a:schemeClr val="dk1"/>
                          </a:solidFill>
                          <a:latin typeface="+mn-lt"/>
                          <a:ea typeface="+mn-ea"/>
                          <a:cs typeface="+mn-cs"/>
                        </a:rPr>
                        <a:t>Restituisce una copia della stringa con i caratteri iniziali e finali specificati da [</a:t>
                      </a:r>
                      <a:r>
                        <a:rPr lang="it-IT" sz="1200" b="0" i="0" u="none" strike="noStrike" kern="1200" baseline="0" dirty="0" err="1">
                          <a:solidFill>
                            <a:schemeClr val="dk1"/>
                          </a:solidFill>
                          <a:latin typeface="+mn-lt"/>
                          <a:ea typeface="+mn-ea"/>
                          <a:cs typeface="+mn-cs"/>
                        </a:rPr>
                        <a:t>chars</a:t>
                      </a:r>
                      <a:r>
                        <a:rPr lang="it-IT" sz="1200" b="0" i="0" u="none" strike="noStrike" kern="1200" baseline="0" dirty="0">
                          <a:solidFill>
                            <a:schemeClr val="dk1"/>
                          </a:solidFill>
                          <a:latin typeface="+mn-lt"/>
                          <a:ea typeface="+mn-ea"/>
                          <a:cs typeface="+mn-cs"/>
                        </a:rPr>
                        <a:t>] rimossi. Se [</a:t>
                      </a:r>
                      <a:r>
                        <a:rPr lang="it-IT" sz="1200" b="0" i="0" u="none" strike="noStrike" kern="1200" baseline="0" dirty="0" err="1">
                          <a:solidFill>
                            <a:schemeClr val="dk1"/>
                          </a:solidFill>
                          <a:latin typeface="+mn-lt"/>
                          <a:ea typeface="+mn-ea"/>
                          <a:cs typeface="+mn-cs"/>
                        </a:rPr>
                        <a:t>chars</a:t>
                      </a:r>
                      <a:r>
                        <a:rPr lang="it-IT" sz="1200" b="0" i="0" u="none" strike="noStrike" kern="1200" baseline="0" dirty="0">
                          <a:solidFill>
                            <a:schemeClr val="dk1"/>
                          </a:solidFill>
                          <a:latin typeface="+mn-lt"/>
                          <a:ea typeface="+mn-ea"/>
                          <a:cs typeface="+mn-cs"/>
                        </a:rPr>
                        <a:t>] viene omesso, tutti gli spazi vuoti iniziali e finali vengono rimossi.</a:t>
                      </a:r>
                      <a:endParaRPr lang="it-IT" sz="1200" dirty="0">
                        <a:latin typeface="Montserrat" panose="00000500000000000000" pitchFamily="50" charset="0"/>
                        <a:cs typeface="Courier New" panose="02070309020205020404" pitchFamily="49" charset="0"/>
                      </a:endParaRPr>
                    </a:p>
                  </a:txBody>
                  <a:tcPr/>
                </a:tc>
                <a:extLst>
                  <a:ext uri="{0D108BD9-81ED-4DB2-BD59-A6C34878D82A}">
                    <a16:rowId xmlns:a16="http://schemas.microsoft.com/office/drawing/2014/main" val="1135515018"/>
                  </a:ext>
                </a:extLst>
              </a:tr>
              <a:tr h="305213">
                <a:tc>
                  <a:txBody>
                    <a:bodyPr/>
                    <a:lstStyle/>
                    <a:p>
                      <a:r>
                        <a:rPr lang="it-IT" sz="1600" b="1" dirty="0">
                          <a:latin typeface="Courier New" panose="02070309020205020404" pitchFamily="49" charset="0"/>
                          <a:cs typeface="Courier New" panose="02070309020205020404" pitchFamily="49" charset="0"/>
                        </a:rPr>
                        <a:t>upper()/ </a:t>
                      </a:r>
                      <a:r>
                        <a:rPr lang="it-IT" sz="1600" b="1" dirty="0" err="1">
                          <a:latin typeface="Courier New" panose="02070309020205020404" pitchFamily="49" charset="0"/>
                          <a:cs typeface="Courier New" panose="02070309020205020404" pitchFamily="49" charset="0"/>
                        </a:rPr>
                        <a:t>lower</a:t>
                      </a:r>
                      <a:r>
                        <a:rPr lang="it-IT" sz="1600" b="1" dirty="0">
                          <a:latin typeface="Courier New" panose="02070309020205020404" pitchFamily="49" charset="0"/>
                          <a:cs typeface="Courier New" panose="02070309020205020404" pitchFamily="49" charset="0"/>
                        </a:rPr>
                        <a:t>()</a:t>
                      </a:r>
                    </a:p>
                  </a:txBody>
                  <a:tcPr/>
                </a:tc>
                <a:tc>
                  <a:txBody>
                    <a:bodyPr/>
                    <a:lstStyle/>
                    <a:p>
                      <a:r>
                        <a:rPr lang="it-IT" sz="1200" b="0" i="0" u="none" strike="noStrike" kern="1200" baseline="0">
                          <a:solidFill>
                            <a:schemeClr val="dk1"/>
                          </a:solidFill>
                          <a:latin typeface="+mn-lt"/>
                          <a:ea typeface="+mn-ea"/>
                          <a:cs typeface="+mn-cs"/>
                        </a:rPr>
                        <a:t>Restituisce una copia della stringa con tutti i caratteri in maiuscolo/minuscolo.</a:t>
                      </a:r>
                      <a:endParaRPr lang="it-IT" sz="1200">
                        <a:latin typeface="Montserrat" panose="00000500000000000000" pitchFamily="50" charset="0"/>
                        <a:cs typeface="Courier New" panose="02070309020205020404" pitchFamily="49" charset="0"/>
                      </a:endParaRPr>
                    </a:p>
                  </a:txBody>
                  <a:tcPr/>
                </a:tc>
                <a:extLst>
                  <a:ext uri="{0D108BD9-81ED-4DB2-BD59-A6C34878D82A}">
                    <a16:rowId xmlns:a16="http://schemas.microsoft.com/office/drawing/2014/main" val="181578463"/>
                  </a:ext>
                </a:extLst>
              </a:tr>
              <a:tr h="416199">
                <a:tc>
                  <a:txBody>
                    <a:bodyPr/>
                    <a:lstStyle/>
                    <a:p>
                      <a:r>
                        <a:rPr lang="it-IT" sz="1600" err="1">
                          <a:latin typeface="Courier New" panose="02070309020205020404" pitchFamily="49" charset="0"/>
                          <a:cs typeface="Courier New" panose="02070309020205020404" pitchFamily="49" charset="0"/>
                        </a:rPr>
                        <a:t>title</a:t>
                      </a:r>
                      <a:r>
                        <a:rPr lang="it-IT" sz="1600">
                          <a:latin typeface="Courier New" panose="02070309020205020404" pitchFamily="49" charset="0"/>
                          <a:cs typeface="Courier New" panose="02070309020205020404" pitchFamily="49" charset="0"/>
                        </a:rPr>
                        <a:t>()</a:t>
                      </a:r>
                    </a:p>
                  </a:txBody>
                  <a:tcPr/>
                </a:tc>
                <a:tc>
                  <a:txBody>
                    <a:bodyPr/>
                    <a:lstStyle/>
                    <a:p>
                      <a:r>
                        <a:rPr lang="it-IT" sz="1200" b="0" i="0" u="none" strike="noStrike" kern="1200" baseline="0">
                          <a:solidFill>
                            <a:schemeClr val="dk1"/>
                          </a:solidFill>
                          <a:latin typeface="+mn-lt"/>
                          <a:ea typeface="+mn-ea"/>
                          <a:cs typeface="+mn-cs"/>
                        </a:rPr>
                        <a:t>Restituisce una copia della stringa con tutte le parole che iniziano con la lettera maiuscola e gli altri caratteri in minuscolo.</a:t>
                      </a:r>
                      <a:endParaRPr lang="it-IT" sz="1200">
                        <a:latin typeface="Montserrat" panose="00000500000000000000" pitchFamily="50" charset="0"/>
                        <a:cs typeface="Courier New" panose="02070309020205020404" pitchFamily="49" charset="0"/>
                      </a:endParaRPr>
                    </a:p>
                  </a:txBody>
                  <a:tcPr/>
                </a:tc>
                <a:extLst>
                  <a:ext uri="{0D108BD9-81ED-4DB2-BD59-A6C34878D82A}">
                    <a16:rowId xmlns:a16="http://schemas.microsoft.com/office/drawing/2014/main" val="2477622592"/>
                  </a:ext>
                </a:extLst>
              </a:tr>
              <a:tr h="416199">
                <a:tc>
                  <a:txBody>
                    <a:bodyPr/>
                    <a:lstStyle/>
                    <a:p>
                      <a:r>
                        <a:rPr lang="it-IT" sz="1600" b="1" dirty="0" err="1">
                          <a:latin typeface="Courier New" panose="02070309020205020404" pitchFamily="49" charset="0"/>
                          <a:cs typeface="Courier New" panose="02070309020205020404" pitchFamily="49" charset="0"/>
                        </a:rPr>
                        <a:t>replace</a:t>
                      </a:r>
                      <a:r>
                        <a:rPr lang="it-IT" sz="1600" b="1" dirty="0">
                          <a:latin typeface="Courier New" panose="02070309020205020404" pitchFamily="49" charset="0"/>
                          <a:cs typeface="Courier New" panose="02070309020205020404" pitchFamily="49" charset="0"/>
                        </a:rPr>
                        <a:t>(</a:t>
                      </a:r>
                      <a:r>
                        <a:rPr lang="it-IT" sz="1600" b="1" dirty="0" err="1">
                          <a:latin typeface="Courier New" panose="02070309020205020404" pitchFamily="49" charset="0"/>
                          <a:cs typeface="Courier New" panose="02070309020205020404" pitchFamily="49" charset="0"/>
                        </a:rPr>
                        <a:t>old</a:t>
                      </a:r>
                      <a:r>
                        <a:rPr lang="it-IT" sz="1600" b="1" dirty="0">
                          <a:latin typeface="Courier New" panose="02070309020205020404" pitchFamily="49" charset="0"/>
                          <a:cs typeface="Courier New" panose="02070309020205020404" pitchFamily="49" charset="0"/>
                        </a:rPr>
                        <a:t>, new)</a:t>
                      </a:r>
                    </a:p>
                  </a:txBody>
                  <a:tcPr/>
                </a:tc>
                <a:tc>
                  <a:txBody>
                    <a:bodyPr/>
                    <a:lstStyle/>
                    <a:p>
                      <a:r>
                        <a:rPr lang="it-IT" sz="1200" b="0" i="0" u="none" strike="noStrike" kern="1200" baseline="0">
                          <a:solidFill>
                            <a:schemeClr val="dk1"/>
                          </a:solidFill>
                          <a:latin typeface="+mn-lt"/>
                          <a:ea typeface="+mn-ea"/>
                          <a:cs typeface="+mn-cs"/>
                        </a:rPr>
                        <a:t>Restituisce una copia della stringa con tutte le parole che iniziano con la lettera maiuscola e gli altri caratteri in minuscolo.</a:t>
                      </a:r>
                      <a:endParaRPr lang="it-IT" sz="1200">
                        <a:latin typeface="Montserrat" panose="00000500000000000000" pitchFamily="50" charset="0"/>
                        <a:cs typeface="Courier New" panose="02070309020205020404" pitchFamily="49" charset="0"/>
                      </a:endParaRPr>
                    </a:p>
                  </a:txBody>
                  <a:tcPr/>
                </a:tc>
                <a:extLst>
                  <a:ext uri="{0D108BD9-81ED-4DB2-BD59-A6C34878D82A}">
                    <a16:rowId xmlns:a16="http://schemas.microsoft.com/office/drawing/2014/main" val="3644364644"/>
                  </a:ext>
                </a:extLst>
              </a:tr>
              <a:tr h="582679">
                <a:tc>
                  <a:txBody>
                    <a:bodyPr/>
                    <a:lstStyle/>
                    <a:p>
                      <a:r>
                        <a:rPr lang="it-IT" sz="1600" b="1" dirty="0">
                          <a:latin typeface="Courier New" panose="02070309020205020404" pitchFamily="49" charset="0"/>
                          <a:cs typeface="Courier New" panose="02070309020205020404" pitchFamily="49" charset="0"/>
                        </a:rPr>
                        <a:t>split([</a:t>
                      </a:r>
                      <a:r>
                        <a:rPr lang="it-IT" sz="1600" b="1" dirty="0" err="1">
                          <a:latin typeface="Courier New" panose="02070309020205020404" pitchFamily="49" charset="0"/>
                          <a:cs typeface="Courier New" panose="02070309020205020404" pitchFamily="49" charset="0"/>
                        </a:rPr>
                        <a:t>sep</a:t>
                      </a:r>
                      <a:r>
                        <a:rPr lang="it-IT" sz="1600" b="1" dirty="0">
                          <a:latin typeface="Courier New" panose="02070309020205020404" pitchFamily="49" charset="0"/>
                          <a:cs typeface="Courier New" panose="02070309020205020404" pitchFamily="49" charset="0"/>
                        </a:rPr>
                        <a:t>])</a:t>
                      </a:r>
                    </a:p>
                  </a:txBody>
                  <a:tcPr/>
                </a:tc>
                <a:tc>
                  <a:txBody>
                    <a:bodyPr/>
                    <a:lstStyle/>
                    <a:p>
                      <a:r>
                        <a:rPr lang="it-IT" sz="1200" b="0" i="0" u="none" strike="noStrike" kern="1200" baseline="0">
                          <a:solidFill>
                            <a:schemeClr val="dk1"/>
                          </a:solidFill>
                          <a:latin typeface="+mn-lt"/>
                          <a:ea typeface="+mn-ea"/>
                          <a:cs typeface="+mn-cs"/>
                        </a:rPr>
                        <a:t>Restituisce un elenco (vedere più avanti) di sottostringhe della stringa originale, separate dalla stringa </a:t>
                      </a:r>
                      <a:r>
                        <a:rPr lang="it-IT" sz="1200" b="0" i="0" u="none" strike="noStrike" kern="1200" baseline="0" err="1">
                          <a:solidFill>
                            <a:schemeClr val="dk1"/>
                          </a:solidFill>
                          <a:latin typeface="+mn-lt"/>
                          <a:ea typeface="+mn-ea"/>
                          <a:cs typeface="+mn-cs"/>
                        </a:rPr>
                        <a:t>sep</a:t>
                      </a:r>
                      <a:r>
                        <a:rPr lang="it-IT" sz="1200" b="0" i="0" u="none" strike="noStrike" kern="1200" baseline="0">
                          <a:solidFill>
                            <a:schemeClr val="dk1"/>
                          </a:solidFill>
                          <a:latin typeface="+mn-lt"/>
                          <a:ea typeface="+mn-ea"/>
                          <a:cs typeface="+mn-cs"/>
                        </a:rPr>
                        <a:t>. Se </a:t>
                      </a:r>
                      <a:r>
                        <a:rPr lang="it-IT" sz="1200" b="0" i="0" u="none" strike="noStrike" kern="1200" baseline="0" err="1">
                          <a:solidFill>
                            <a:schemeClr val="dk1"/>
                          </a:solidFill>
                          <a:latin typeface="+mn-lt"/>
                          <a:ea typeface="+mn-ea"/>
                          <a:cs typeface="+mn-cs"/>
                        </a:rPr>
                        <a:t>sep</a:t>
                      </a:r>
                      <a:r>
                        <a:rPr lang="it-IT" sz="1200" b="0" i="0" u="none" strike="noStrike" kern="1200" baseline="0">
                          <a:solidFill>
                            <a:schemeClr val="dk1"/>
                          </a:solidFill>
                          <a:latin typeface="+mn-lt"/>
                          <a:ea typeface="+mn-ea"/>
                          <a:cs typeface="+mn-cs"/>
                        </a:rPr>
                        <a:t> non è specificato, il separatore viene considerato un qualsiasi numero di spazi vuoti.</a:t>
                      </a:r>
                      <a:endParaRPr lang="it-IT" sz="1200">
                        <a:latin typeface="Montserrat" panose="00000500000000000000" pitchFamily="50" charset="0"/>
                        <a:cs typeface="Courier New" panose="02070309020205020404" pitchFamily="49" charset="0"/>
                      </a:endParaRPr>
                    </a:p>
                  </a:txBody>
                  <a:tcPr/>
                </a:tc>
                <a:extLst>
                  <a:ext uri="{0D108BD9-81ED-4DB2-BD59-A6C34878D82A}">
                    <a16:rowId xmlns:a16="http://schemas.microsoft.com/office/drawing/2014/main" val="1046118248"/>
                  </a:ext>
                </a:extLst>
              </a:tr>
              <a:tr h="364858">
                <a:tc>
                  <a:txBody>
                    <a:bodyPr/>
                    <a:lstStyle/>
                    <a:p>
                      <a:r>
                        <a:rPr lang="it-IT" sz="1600" b="1" dirty="0">
                          <a:latin typeface="Courier New" panose="02070309020205020404" pitchFamily="49" charset="0"/>
                          <a:cs typeface="Courier New" panose="02070309020205020404" pitchFamily="49" charset="0"/>
                        </a:rPr>
                        <a:t>join([list])</a:t>
                      </a:r>
                    </a:p>
                  </a:txBody>
                  <a:tcPr/>
                </a:tc>
                <a:tc>
                  <a:txBody>
                    <a:bodyPr/>
                    <a:lstStyle/>
                    <a:p>
                      <a:r>
                        <a:rPr lang="it-IT" sz="1200" b="0" i="0" u="none" strike="noStrike" kern="1200" baseline="0">
                          <a:solidFill>
                            <a:schemeClr val="dk1"/>
                          </a:solidFill>
                          <a:latin typeface="+mn-lt"/>
                          <a:ea typeface="+mn-ea"/>
                          <a:cs typeface="+mn-cs"/>
                        </a:rPr>
                        <a:t>Utilizzare la stringa come separatore per unire un elenco di stringhe.</a:t>
                      </a:r>
                      <a:endParaRPr lang="it-IT" sz="1200">
                        <a:latin typeface="Montserrat" panose="00000500000000000000" pitchFamily="50" charset="0"/>
                        <a:cs typeface="Courier New" panose="02070309020205020404" pitchFamily="49" charset="0"/>
                      </a:endParaRPr>
                    </a:p>
                  </a:txBody>
                  <a:tcPr/>
                </a:tc>
                <a:extLst>
                  <a:ext uri="{0D108BD9-81ED-4DB2-BD59-A6C34878D82A}">
                    <a16:rowId xmlns:a16="http://schemas.microsoft.com/office/drawing/2014/main" val="2842743236"/>
                  </a:ext>
                </a:extLst>
              </a:tr>
              <a:tr h="407492">
                <a:tc>
                  <a:txBody>
                    <a:bodyPr/>
                    <a:lstStyle/>
                    <a:p>
                      <a:r>
                        <a:rPr lang="it-IT" sz="1600" err="1">
                          <a:latin typeface="Courier New" panose="02070309020205020404" pitchFamily="49" charset="0"/>
                          <a:cs typeface="Courier New" panose="02070309020205020404" pitchFamily="49" charset="0"/>
                        </a:rPr>
                        <a:t>isalpha</a:t>
                      </a:r>
                      <a:r>
                        <a:rPr lang="it-IT" sz="1600">
                          <a:latin typeface="Courier New" panose="02070309020205020404" pitchFamily="49" charset="0"/>
                          <a:cs typeface="Courier New" panose="02070309020205020404" pitchFamily="49" charset="0"/>
                        </a:rPr>
                        <a:t>()/</a:t>
                      </a:r>
                      <a:r>
                        <a:rPr lang="it-IT" sz="1600" err="1">
                          <a:latin typeface="Courier New" panose="02070309020205020404" pitchFamily="49" charset="0"/>
                          <a:cs typeface="Courier New" panose="02070309020205020404" pitchFamily="49" charset="0"/>
                        </a:rPr>
                        <a:t>isdigit</a:t>
                      </a:r>
                      <a:r>
                        <a:rPr lang="it-IT" sz="1600">
                          <a:latin typeface="Courier New" panose="02070309020205020404" pitchFamily="49" charset="0"/>
                          <a:cs typeface="Courier New" panose="02070309020205020404" pitchFamily="49" charset="0"/>
                        </a:rPr>
                        <a:t>()</a:t>
                      </a:r>
                    </a:p>
                  </a:txBody>
                  <a:tcPr/>
                </a:tc>
                <a:tc>
                  <a:txBody>
                    <a:bodyPr/>
                    <a:lstStyle/>
                    <a:p>
                      <a:r>
                        <a:rPr lang="it-IT" sz="1200" b="0" i="0" u="none" strike="noStrike" kern="1200" baseline="0" dirty="0">
                          <a:solidFill>
                            <a:schemeClr val="dk1"/>
                          </a:solidFill>
                          <a:latin typeface="+mn-lt"/>
                          <a:ea typeface="+mn-ea"/>
                          <a:cs typeface="+mn-cs"/>
                        </a:rPr>
                        <a:t>Restituisce True se tutti i caratteri nella stringa sono alfabetici/cifre e la stringa non è vuota; in caso contrario, restituisce False.</a:t>
                      </a:r>
                      <a:endParaRPr lang="it-IT" sz="1200" dirty="0">
                        <a:latin typeface="Montserrat" panose="00000500000000000000" pitchFamily="50" charset="0"/>
                        <a:cs typeface="Courier New" panose="02070309020205020404" pitchFamily="49" charset="0"/>
                      </a:endParaRPr>
                    </a:p>
                  </a:txBody>
                  <a:tcPr/>
                </a:tc>
                <a:extLst>
                  <a:ext uri="{0D108BD9-81ED-4DB2-BD59-A6C34878D82A}">
                    <a16:rowId xmlns:a16="http://schemas.microsoft.com/office/drawing/2014/main" val="1602896799"/>
                  </a:ext>
                </a:extLst>
              </a:tr>
            </a:tbl>
          </a:graphicData>
        </a:graphic>
      </p:graphicFrame>
      <p:sp>
        <p:nvSpPr>
          <p:cNvPr id="7" name="CasellaDiTesto 6">
            <a:extLst>
              <a:ext uri="{FF2B5EF4-FFF2-40B4-BE49-F238E27FC236}">
                <a16:creationId xmlns:a16="http://schemas.microsoft.com/office/drawing/2014/main" id="{2AF8DA58-DAB1-C853-B386-42FB498FF3E7}"/>
              </a:ext>
            </a:extLst>
          </p:cNvPr>
          <p:cNvSpPr txBox="1"/>
          <p:nvPr/>
        </p:nvSpPr>
        <p:spPr>
          <a:xfrm>
            <a:off x="6448806" y="874417"/>
            <a:ext cx="6094476"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33333"/>
                </a:solidFill>
                <a:effectLst/>
                <a:uLnTx/>
                <a:uFillTx/>
                <a:latin typeface="Montserrat" panose="00000500000000000000" pitchFamily="50" charset="0"/>
                <a:ea typeface="+mn-ea"/>
                <a:cs typeface="+mn-cs"/>
                <a:hlinkClick r:id="rId2"/>
              </a:rPr>
              <a:t>Built-in Types — Python 3.12.2 documentation</a:t>
            </a:r>
            <a:endParaRPr kumimoji="0" lang="en-US" sz="1200" b="0" i="0" u="none" strike="noStrike" kern="1200" cap="none" spc="0" normalizeH="0" baseline="0" noProof="0">
              <a:ln>
                <a:noFill/>
              </a:ln>
              <a:solidFill>
                <a:srgbClr val="333333"/>
              </a:solidFill>
              <a:effectLst/>
              <a:uLnTx/>
              <a:uFillTx/>
              <a:latin typeface="Montserrat" panose="00000500000000000000" pitchFamily="50" charset="0"/>
              <a:ea typeface="+mn-ea"/>
              <a:cs typeface="+mn-cs"/>
            </a:endParaRPr>
          </a:p>
        </p:txBody>
      </p:sp>
    </p:spTree>
    <p:extLst>
      <p:ext uri="{BB962C8B-B14F-4D97-AF65-F5344CB8AC3E}">
        <p14:creationId xmlns:p14="http://schemas.microsoft.com/office/powerpoint/2010/main" val="15207471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EEC77-10E7-C603-258A-0C1DF0881B42}"/>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E9E146BD-041E-8788-839A-1A483AC5DE6E}"/>
              </a:ext>
            </a:extLst>
          </p:cNvPr>
          <p:cNvSpPr>
            <a:spLocks noGrp="1"/>
          </p:cNvSpPr>
          <p:nvPr>
            <p:ph type="title"/>
          </p:nvPr>
        </p:nvSpPr>
        <p:spPr/>
        <p:txBody>
          <a:bodyPr/>
          <a:lstStyle/>
          <a:p>
            <a:r>
              <a:rPr lang="it-IT" err="1"/>
              <a:t>String</a:t>
            </a:r>
            <a:r>
              <a:rPr lang="it-IT"/>
              <a:t> Methods – Some </a:t>
            </a:r>
            <a:r>
              <a:rPr lang="it-IT" err="1"/>
              <a:t>Examples</a:t>
            </a:r>
            <a:endParaRPr lang="it-IT"/>
          </a:p>
        </p:txBody>
      </p:sp>
      <p:sp>
        <p:nvSpPr>
          <p:cNvPr id="3" name="Segnaposto testo 2">
            <a:extLst>
              <a:ext uri="{FF2B5EF4-FFF2-40B4-BE49-F238E27FC236}">
                <a16:creationId xmlns:a16="http://schemas.microsoft.com/office/drawing/2014/main" id="{49B583F1-D28F-C1EE-2B87-AE6D2C0B3EA1}"/>
              </a:ext>
            </a:extLst>
          </p:cNvPr>
          <p:cNvSpPr>
            <a:spLocks noGrp="1"/>
          </p:cNvSpPr>
          <p:nvPr>
            <p:ph type="body" sz="quarter" idx="11"/>
          </p:nvPr>
        </p:nvSpPr>
        <p:spPr/>
        <p:txBody>
          <a:bodyPr/>
          <a:lstStyle/>
          <a:p>
            <a:r>
              <a:rPr lang="it-IT"/>
              <a:t>PYTHON OBJECTS I</a:t>
            </a:r>
          </a:p>
        </p:txBody>
      </p:sp>
      <p:pic>
        <p:nvPicPr>
          <p:cNvPr id="11" name="Immagine 10">
            <a:extLst>
              <a:ext uri="{FF2B5EF4-FFF2-40B4-BE49-F238E27FC236}">
                <a16:creationId xmlns:a16="http://schemas.microsoft.com/office/drawing/2014/main" id="{F3593DD4-0723-1EF5-7F1D-A6F94730F189}"/>
              </a:ext>
            </a:extLst>
          </p:cNvPr>
          <p:cNvPicPr>
            <a:picLocks noChangeAspect="1"/>
          </p:cNvPicPr>
          <p:nvPr/>
        </p:nvPicPr>
        <p:blipFill rotWithShape="1">
          <a:blip r:embed="rId2"/>
          <a:srcRect l="4731" t="7239" r="4063" b="9227"/>
          <a:stretch/>
        </p:blipFill>
        <p:spPr>
          <a:xfrm>
            <a:off x="5650992" y="1305272"/>
            <a:ext cx="6227064" cy="4655371"/>
          </a:xfrm>
          <a:prstGeom prst="rect">
            <a:avLst/>
          </a:prstGeom>
        </p:spPr>
      </p:pic>
      <p:sp>
        <p:nvSpPr>
          <p:cNvPr id="8" name="CasellaDiTesto 7">
            <a:extLst>
              <a:ext uri="{FF2B5EF4-FFF2-40B4-BE49-F238E27FC236}">
                <a16:creationId xmlns:a16="http://schemas.microsoft.com/office/drawing/2014/main" id="{84FDBEE2-23A6-2BDF-973D-A2C9099F50C4}"/>
              </a:ext>
            </a:extLst>
          </p:cNvPr>
          <p:cNvSpPr txBox="1"/>
          <p:nvPr/>
        </p:nvSpPr>
        <p:spPr>
          <a:xfrm>
            <a:off x="595223" y="2065978"/>
            <a:ext cx="4698226" cy="3723588"/>
          </a:xfrm>
          <a:prstGeom prst="rect">
            <a:avLst/>
          </a:prstGeom>
        </p:spPr>
        <p:txBody>
          <a:bodyPr vert="horz" wrap="square" lIns="0" tIns="0" rIns="0" bIns="0" rtlCol="0" anchor="t" anchorCtr="0">
            <a:no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err="1">
                <a:ln>
                  <a:noFill/>
                </a:ln>
                <a:solidFill>
                  <a:srgbClr val="333333"/>
                </a:solidFill>
                <a:effectLst/>
                <a:uLnTx/>
                <a:uFillTx/>
                <a:latin typeface="Montserrat" panose="00000500000000000000" pitchFamily="50" charset="0"/>
                <a:ea typeface="+mn-ea"/>
                <a:cs typeface="+mn-cs"/>
              </a:rPr>
              <a:t>len</a:t>
            </a:r>
            <a:r>
              <a:rPr kumimoji="0" lang="it-IT" sz="18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rPr>
              <a:t>() è una funzione integrata che restituisce la lunghezza di un array.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rPr>
              <a:t>La presenza di una sottostringa all'interno di una stringa viene verificata con l'operatore in.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it-IT" sz="18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rPr>
              <a:t>Una sottostringa da una stringa può essere estratta tramite </a:t>
            </a:r>
            <a:r>
              <a:rPr kumimoji="0" lang="it-IT" sz="1800" b="0" i="0" u="none" strike="noStrike" kern="1200" cap="none" spc="0" normalizeH="0" baseline="0" noProof="0" dirty="0" err="1">
                <a:ln>
                  <a:noFill/>
                </a:ln>
                <a:solidFill>
                  <a:srgbClr val="333333"/>
                </a:solidFill>
                <a:effectLst/>
                <a:uLnTx/>
                <a:uFillTx/>
                <a:latin typeface="Montserrat" panose="00000500000000000000" pitchFamily="50" charset="0"/>
                <a:ea typeface="+mn-ea"/>
                <a:cs typeface="+mn-cs"/>
              </a:rPr>
              <a:t>slicing</a:t>
            </a:r>
            <a:endParaRPr kumimoji="0" lang="it-IT" sz="18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it-IT" sz="18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rPr>
              <a:t> </a:t>
            </a:r>
            <a:r>
              <a:rPr kumimoji="0" lang="it-IT" sz="1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s</a:t>
            </a:r>
            <a:r>
              <a:rPr kumimoji="0" lang="it-IT" sz="1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a:t>
            </a:r>
            <a:r>
              <a:rPr kumimoji="0" lang="it-IT" sz="1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indice_iniziale</a:t>
            </a:r>
            <a:r>
              <a:rPr kumimoji="0" lang="it-IT" sz="1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 :</a:t>
            </a:r>
            <a:r>
              <a:rPr kumimoji="0" lang="it-IT" sz="1800" b="0" i="0" u="none" strike="noStrike" kern="1200" cap="none" spc="0" normalizeH="0" baseline="0" noProof="0" dirty="0" err="1">
                <a:ln>
                  <a:noFill/>
                </a:ln>
                <a:solidFill>
                  <a:srgbClr val="333333"/>
                </a:solidFill>
                <a:effectLst/>
                <a:uLnTx/>
                <a:uFillTx/>
                <a:latin typeface="Courier New" panose="02070309020205020404" pitchFamily="49" charset="0"/>
                <a:ea typeface="+mn-ea"/>
                <a:cs typeface="Courier New" panose="02070309020205020404" pitchFamily="49" charset="0"/>
              </a:rPr>
              <a:t>indice_finale</a:t>
            </a:r>
            <a:r>
              <a:rPr kumimoji="0" lang="it-IT" sz="1800" b="0" i="0" u="none" strike="noStrike" kern="1200" cap="none" spc="0" normalizeH="0" baseline="0" noProof="0" dirty="0">
                <a:ln>
                  <a:noFill/>
                </a:ln>
                <a:solidFill>
                  <a:srgbClr val="333333"/>
                </a:solidFill>
                <a:effectLst/>
                <a:uLnTx/>
                <a:uFillTx/>
                <a:latin typeface="Courier New" panose="02070309020205020404" pitchFamily="49" charset="0"/>
                <a:ea typeface="+mn-ea"/>
                <a:cs typeface="Courier New" panose="02070309020205020404" pitchFamily="49" charset="0"/>
              </a:rPr>
              <a:t>]</a:t>
            </a:r>
            <a:endParaRPr kumimoji="0" lang="it-IT" sz="18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srgbClr val="333333"/>
              </a:solidFill>
              <a:effectLst/>
              <a:uLnTx/>
              <a:uFillTx/>
              <a:latin typeface="Montserrat" panose="00000500000000000000" pitchFamily="50" charset="0"/>
              <a:ea typeface="+mn-ea"/>
              <a:cs typeface="+mn-cs"/>
            </a:endParaRPr>
          </a:p>
        </p:txBody>
      </p:sp>
      <p:sp>
        <p:nvSpPr>
          <p:cNvPr id="10" name="CasellaDiTesto 9">
            <a:extLst>
              <a:ext uri="{FF2B5EF4-FFF2-40B4-BE49-F238E27FC236}">
                <a16:creationId xmlns:a16="http://schemas.microsoft.com/office/drawing/2014/main" id="{5642C3AF-077C-DD56-8049-E609572C5FD5}"/>
              </a:ext>
            </a:extLst>
          </p:cNvPr>
          <p:cNvSpPr txBox="1"/>
          <p:nvPr/>
        </p:nvSpPr>
        <p:spPr>
          <a:xfrm>
            <a:off x="731615" y="5625912"/>
            <a:ext cx="4325707"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EXERCISE: Using slicing, divide the string </a:t>
            </a:r>
            <a:r>
              <a:rPr kumimoji="0" lang="en-US" sz="1800" b="0" i="0" u="none" strike="noStrike" kern="1200" cap="none" spc="0" normalizeH="0" baseline="0" noProof="0" dirty="0">
                <a:ln>
                  <a:noFill/>
                </a:ln>
                <a:solidFill>
                  <a:srgbClr val="FF0000"/>
                </a:solidFill>
                <a:effectLst/>
                <a:uLnTx/>
                <a:uFillTx/>
                <a:latin typeface="Courier New" panose="02070309020205020404" pitchFamily="49" charset="0"/>
                <a:ea typeface="+mn-ea"/>
                <a:cs typeface="Courier New" panose="02070309020205020404" pitchFamily="49" charset="0"/>
              </a:rPr>
              <a:t>‘</a:t>
            </a:r>
            <a:r>
              <a:rPr kumimoji="0" lang="en-US" sz="1800" b="0" i="0" u="none" strike="noStrike" kern="1200" cap="none" spc="0" normalizeH="0" baseline="0" noProof="0" dirty="0" err="1">
                <a:ln>
                  <a:noFill/>
                </a:ln>
                <a:solidFill>
                  <a:srgbClr val="FF0000"/>
                </a:solidFill>
                <a:effectLst/>
                <a:uLnTx/>
                <a:uFillTx/>
                <a:latin typeface="Courier New" panose="02070309020205020404" pitchFamily="49" charset="0"/>
                <a:ea typeface="+mn-ea"/>
                <a:cs typeface="Courier New" panose="02070309020205020404" pitchFamily="49" charset="0"/>
              </a:rPr>
              <a:t>whitechocolatespaceegg</a:t>
            </a:r>
            <a:r>
              <a:rPr kumimoji="0" lang="en-US" sz="1800" b="0" i="0" u="none" strike="noStrike" kern="1200" cap="none" spc="0" normalizeH="0" baseline="0" noProof="0" dirty="0">
                <a:ln>
                  <a:noFill/>
                </a:ln>
                <a:solidFill>
                  <a:srgbClr val="FF0000"/>
                </a:solidFill>
                <a:effectLst/>
                <a:uLnTx/>
                <a:uFillTx/>
                <a:latin typeface="Courier New" panose="02070309020205020404" pitchFamily="49" charset="0"/>
                <a:ea typeface="+mn-ea"/>
                <a:cs typeface="Courier New" panose="02070309020205020404" pitchFamily="49" charset="0"/>
              </a:rPr>
              <a:t>’</a:t>
            </a:r>
          </a:p>
        </p:txBody>
      </p:sp>
    </p:spTree>
    <p:extLst>
      <p:ext uri="{BB962C8B-B14F-4D97-AF65-F5344CB8AC3E}">
        <p14:creationId xmlns:p14="http://schemas.microsoft.com/office/powerpoint/2010/main" val="7321920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5C9ADF-9AC3-6B0A-608F-981685F91090}"/>
              </a:ext>
            </a:extLst>
          </p:cNvPr>
          <p:cNvSpPr>
            <a:spLocks noGrp="1"/>
          </p:cNvSpPr>
          <p:nvPr>
            <p:ph type="title"/>
          </p:nvPr>
        </p:nvSpPr>
        <p:spPr/>
        <p:txBody>
          <a:bodyPr/>
          <a:lstStyle/>
          <a:p>
            <a:r>
              <a:rPr lang="it-IT" dirty="0"/>
              <a:t>Esempi</a:t>
            </a:r>
          </a:p>
        </p:txBody>
      </p:sp>
      <p:sp>
        <p:nvSpPr>
          <p:cNvPr id="3" name="Segnaposto testo 2">
            <a:extLst>
              <a:ext uri="{FF2B5EF4-FFF2-40B4-BE49-F238E27FC236}">
                <a16:creationId xmlns:a16="http://schemas.microsoft.com/office/drawing/2014/main" id="{C222335B-6F9B-2D38-3EBD-84AD6CFE5B3F}"/>
              </a:ext>
            </a:extLst>
          </p:cNvPr>
          <p:cNvSpPr>
            <a:spLocks noGrp="1"/>
          </p:cNvSpPr>
          <p:nvPr>
            <p:ph type="body" sz="quarter" idx="11"/>
          </p:nvPr>
        </p:nvSpPr>
        <p:spPr/>
        <p:txBody>
          <a:bodyPr/>
          <a:lstStyle/>
          <a:p>
            <a:endParaRPr lang="it-IT"/>
          </a:p>
        </p:txBody>
      </p:sp>
      <p:sp>
        <p:nvSpPr>
          <p:cNvPr id="4" name="Segnaposto contenuto 3">
            <a:extLst>
              <a:ext uri="{FF2B5EF4-FFF2-40B4-BE49-F238E27FC236}">
                <a16:creationId xmlns:a16="http://schemas.microsoft.com/office/drawing/2014/main" id="{E05876A2-0887-AA78-2FA3-199A5064C3BB}"/>
              </a:ext>
            </a:extLst>
          </p:cNvPr>
          <p:cNvSpPr>
            <a:spLocks noGrp="1"/>
          </p:cNvSpPr>
          <p:nvPr>
            <p:ph sz="quarter" idx="10"/>
          </p:nvPr>
        </p:nvSpPr>
        <p:spPr/>
        <p:txBody>
          <a:bodyPr/>
          <a:lstStyle/>
          <a:p>
            <a:endParaRPr lang="it-IT" dirty="0"/>
          </a:p>
        </p:txBody>
      </p:sp>
      <p:pic>
        <p:nvPicPr>
          <p:cNvPr id="6" name="Immagine 5">
            <a:extLst>
              <a:ext uri="{FF2B5EF4-FFF2-40B4-BE49-F238E27FC236}">
                <a16:creationId xmlns:a16="http://schemas.microsoft.com/office/drawing/2014/main" id="{1E4F6D73-F808-B202-1C89-EDECF58D39D2}"/>
              </a:ext>
            </a:extLst>
          </p:cNvPr>
          <p:cNvPicPr>
            <a:picLocks noChangeAspect="1"/>
          </p:cNvPicPr>
          <p:nvPr/>
        </p:nvPicPr>
        <p:blipFill>
          <a:blip r:embed="rId2"/>
          <a:stretch>
            <a:fillRect/>
          </a:stretch>
        </p:blipFill>
        <p:spPr>
          <a:xfrm>
            <a:off x="1397978" y="1606246"/>
            <a:ext cx="9099334" cy="1562823"/>
          </a:xfrm>
          <a:prstGeom prst="rect">
            <a:avLst/>
          </a:prstGeom>
        </p:spPr>
      </p:pic>
      <p:pic>
        <p:nvPicPr>
          <p:cNvPr id="8" name="Immagine 7">
            <a:extLst>
              <a:ext uri="{FF2B5EF4-FFF2-40B4-BE49-F238E27FC236}">
                <a16:creationId xmlns:a16="http://schemas.microsoft.com/office/drawing/2014/main" id="{8BD5F4C0-FEE9-693B-CF15-3B5F78A762EA}"/>
              </a:ext>
            </a:extLst>
          </p:cNvPr>
          <p:cNvPicPr>
            <a:picLocks noChangeAspect="1"/>
          </p:cNvPicPr>
          <p:nvPr/>
        </p:nvPicPr>
        <p:blipFill>
          <a:blip r:embed="rId3"/>
          <a:stretch>
            <a:fillRect/>
          </a:stretch>
        </p:blipFill>
        <p:spPr>
          <a:xfrm>
            <a:off x="1397978" y="3510348"/>
            <a:ext cx="7567317" cy="2204652"/>
          </a:xfrm>
          <a:prstGeom prst="rect">
            <a:avLst/>
          </a:prstGeom>
        </p:spPr>
      </p:pic>
    </p:spTree>
    <p:extLst>
      <p:ext uri="{BB962C8B-B14F-4D97-AF65-F5344CB8AC3E}">
        <p14:creationId xmlns:p14="http://schemas.microsoft.com/office/powerpoint/2010/main" val="7404060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C685A-F507-056D-47DB-58551C2C6F9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EA8FD2AC-2E2B-ECA3-91BF-BC97E81E9735}"/>
              </a:ext>
            </a:extLst>
          </p:cNvPr>
          <p:cNvSpPr>
            <a:spLocks noGrp="1"/>
          </p:cNvSpPr>
          <p:nvPr>
            <p:ph type="title"/>
          </p:nvPr>
        </p:nvSpPr>
        <p:spPr/>
        <p:txBody>
          <a:bodyPr/>
          <a:lstStyle/>
          <a:p>
            <a:r>
              <a:rPr lang="it-IT" dirty="0"/>
              <a:t>Esercizi sulle stringhe</a:t>
            </a:r>
          </a:p>
        </p:txBody>
      </p:sp>
      <p:sp>
        <p:nvSpPr>
          <p:cNvPr id="15" name="Segnaposto testo 14">
            <a:extLst>
              <a:ext uri="{FF2B5EF4-FFF2-40B4-BE49-F238E27FC236}">
                <a16:creationId xmlns:a16="http://schemas.microsoft.com/office/drawing/2014/main" id="{1FB016EF-7993-5E02-5005-F4BBBE6993FD}"/>
              </a:ext>
            </a:extLst>
          </p:cNvPr>
          <p:cNvSpPr>
            <a:spLocks noGrp="1"/>
          </p:cNvSpPr>
          <p:nvPr>
            <p:ph type="body" sz="quarter" idx="11"/>
          </p:nvPr>
        </p:nvSpPr>
        <p:spPr/>
        <p:txBody>
          <a:bodyPr>
            <a:normAutofit fontScale="92500" lnSpcReduction="10000"/>
          </a:bodyPr>
          <a:lstStyle/>
          <a:p>
            <a:endParaRPr lang="it-IT" dirty="0"/>
          </a:p>
          <a:p>
            <a:endParaRPr lang="it-IT" dirty="0"/>
          </a:p>
        </p:txBody>
      </p:sp>
      <p:sp>
        <p:nvSpPr>
          <p:cNvPr id="3" name="Segnaposto contenuto 2">
            <a:extLst>
              <a:ext uri="{FF2B5EF4-FFF2-40B4-BE49-F238E27FC236}">
                <a16:creationId xmlns:a16="http://schemas.microsoft.com/office/drawing/2014/main" id="{875E0AD1-35E8-40BC-D567-9E70386674F2}"/>
              </a:ext>
            </a:extLst>
          </p:cNvPr>
          <p:cNvSpPr>
            <a:spLocks noGrp="1"/>
          </p:cNvSpPr>
          <p:nvPr>
            <p:ph sz="quarter" idx="10"/>
          </p:nvPr>
        </p:nvSpPr>
        <p:spPr/>
        <p:txBody>
          <a:bodyPr>
            <a:normAutofit fontScale="92500" lnSpcReduction="20000"/>
          </a:bodyPr>
          <a:lstStyle/>
          <a:p>
            <a:pPr marL="342900" indent="-342900">
              <a:buFont typeface="+mj-lt"/>
              <a:buAutoNum type="arabicPeriod"/>
            </a:pPr>
            <a:r>
              <a:rPr lang="it-IT" sz="1600" dirty="0">
                <a:latin typeface="Montserrat" panose="00000500000000000000" pitchFamily="50" charset="0"/>
                <a:cs typeface="Courier New" panose="02070309020205020404" pitchFamily="49" charset="0"/>
              </a:rPr>
              <a:t>Si considerino le seguenti sequenze nucleotidiche di coppie di basi (ovvero contenenti solo le lettere A, G, C, T): TGGATCCA</a:t>
            </a:r>
          </a:p>
          <a:p>
            <a:endParaRPr lang="it-IT" sz="1600" dirty="0">
              <a:latin typeface="Montserrat" panose="00000500000000000000" pitchFamily="50" charset="0"/>
              <a:cs typeface="Courier New" panose="02070309020205020404" pitchFamily="49" charset="0"/>
            </a:endParaRPr>
          </a:p>
          <a:p>
            <a:r>
              <a:rPr lang="it-IT" sz="1600" dirty="0">
                <a:latin typeface="Montserrat" panose="00000500000000000000" pitchFamily="50" charset="0"/>
                <a:cs typeface="Courier New" panose="02070309020205020404" pitchFamily="49" charset="0"/>
              </a:rPr>
              <a:t>Data la stringa della sequenza precedente,   sequenza = ‘TGGATCCA’</a:t>
            </a:r>
            <a:br>
              <a:rPr lang="it-IT" sz="1600" dirty="0">
                <a:latin typeface="Montserrat" panose="00000500000000000000" pitchFamily="50" charset="0"/>
                <a:cs typeface="Courier New" panose="02070309020205020404" pitchFamily="49" charset="0"/>
              </a:rPr>
            </a:br>
            <a:endParaRPr lang="it-IT" sz="1600" dirty="0">
              <a:latin typeface="Montserrat" panose="00000500000000000000" pitchFamily="50" charset="0"/>
              <a:cs typeface="Courier New" panose="02070309020205020404" pitchFamily="49" charset="0"/>
            </a:endParaRPr>
          </a:p>
          <a:p>
            <a:pPr marL="342900" indent="-342900">
              <a:buFont typeface="Arial" panose="020B0604020202020204" pitchFamily="34" charset="0"/>
              <a:buChar char="•"/>
            </a:pPr>
            <a:r>
              <a:rPr lang="it-IT" sz="1600" dirty="0">
                <a:latin typeface="Montserrat" panose="00000500000000000000" pitchFamily="50" charset="0"/>
                <a:cs typeface="Courier New" panose="02070309020205020404" pitchFamily="49" charset="0"/>
              </a:rPr>
              <a:t>Determinare la frazione di basi G e C nella sequenza </a:t>
            </a:r>
          </a:p>
          <a:p>
            <a:r>
              <a:rPr lang="it-IT" sz="1600" dirty="0">
                <a:latin typeface="Montserrat" panose="00000500000000000000" pitchFamily="50" charset="0"/>
                <a:cs typeface="Courier New" panose="02070309020205020404" pitchFamily="49" charset="0"/>
              </a:rPr>
              <a:t>	HINT: (Usare il metodo </a:t>
            </a:r>
            <a:r>
              <a:rPr lang="it-IT" sz="1600" dirty="0" err="1">
                <a:latin typeface="Montserrat" panose="00000500000000000000" pitchFamily="50" charset="0"/>
                <a:cs typeface="Courier New" panose="02070309020205020404" pitchFamily="49" charset="0"/>
              </a:rPr>
              <a:t>count</a:t>
            </a:r>
            <a:r>
              <a:rPr lang="it-IT" sz="1600" dirty="0">
                <a:latin typeface="Montserrat" panose="00000500000000000000" pitchFamily="50" charset="0"/>
                <a:cs typeface="Courier New" panose="02070309020205020404" pitchFamily="49" charset="0"/>
              </a:rPr>
              <a:t>() delle stringhe e </a:t>
            </a:r>
            <a:r>
              <a:rPr lang="it-IT" sz="1600" dirty="0" err="1">
                <a:latin typeface="Montserrat" panose="00000500000000000000" pitchFamily="50" charset="0"/>
                <a:cs typeface="Courier New" panose="02070309020205020404" pitchFamily="49" charset="0"/>
              </a:rPr>
              <a:t>len</a:t>
            </a:r>
            <a:r>
              <a:rPr lang="it-IT" sz="1600" dirty="0">
                <a:latin typeface="Montserrat" panose="00000500000000000000" pitchFamily="50" charset="0"/>
                <a:cs typeface="Courier New" panose="02070309020205020404" pitchFamily="49" charset="0"/>
              </a:rPr>
              <a:t>())</a:t>
            </a:r>
            <a:br>
              <a:rPr lang="it-IT" sz="1600" dirty="0">
                <a:latin typeface="Montserrat" panose="00000500000000000000" pitchFamily="50" charset="0"/>
                <a:cs typeface="Courier New" panose="02070309020205020404" pitchFamily="49" charset="0"/>
              </a:rPr>
            </a:br>
            <a:endParaRPr lang="it-IT" sz="1600" dirty="0">
              <a:latin typeface="Montserrat" panose="00000500000000000000" pitchFamily="50" charset="0"/>
              <a:cs typeface="Courier New" panose="02070309020205020404" pitchFamily="49" charset="0"/>
            </a:endParaRPr>
          </a:p>
          <a:p>
            <a:pPr marL="342900" indent="-342900">
              <a:buFont typeface="Arial" panose="020B0604020202020204" pitchFamily="34" charset="0"/>
              <a:buChar char="•"/>
            </a:pPr>
            <a:r>
              <a:rPr lang="it-IT" sz="1600" dirty="0">
                <a:latin typeface="Montserrat" panose="00000500000000000000" pitchFamily="50" charset="0"/>
                <a:cs typeface="Courier New" panose="02070309020205020404" pitchFamily="49" charset="0"/>
              </a:rPr>
              <a:t>Escogitare un modo per determinare se una sequenza nucleotidica è palindroma, nel senso che la sua sequenza complementare è la stessa della sequenza originale letta al contrario. Le coppie di basi complementari sono (A, T) e (C, G) (Suggerimento: dare un'occhiata ai metodi stringa)</a:t>
            </a:r>
          </a:p>
          <a:p>
            <a:r>
              <a:rPr lang="en-US" sz="1600" dirty="0">
                <a:latin typeface="Montserrat" panose="00000500000000000000" pitchFamily="50" charset="0"/>
                <a:cs typeface="Courier New" panose="02070309020205020404" pitchFamily="49" charset="0"/>
              </a:rPr>
              <a:t>	</a:t>
            </a:r>
            <a:r>
              <a:rPr lang="en-US" sz="1600" dirty="0" err="1">
                <a:latin typeface="Montserrat" panose="00000500000000000000" pitchFamily="50" charset="0"/>
                <a:cs typeface="Courier New" panose="02070309020205020404" pitchFamily="49" charset="0"/>
              </a:rPr>
              <a:t>Regole</a:t>
            </a:r>
            <a:r>
              <a:rPr lang="en-US" sz="1600" dirty="0">
                <a:latin typeface="Montserrat" panose="00000500000000000000" pitchFamily="50" charset="0"/>
                <a:cs typeface="Courier New" panose="02070309020205020404" pitchFamily="49" charset="0"/>
              </a:rPr>
              <a:t>: A&lt;-&gt;T ; C&lt;-&gt;G</a:t>
            </a:r>
          </a:p>
          <a:p>
            <a:br>
              <a:rPr lang="en-US" sz="1600" dirty="0">
                <a:latin typeface="Montserrat" panose="00000500000000000000" pitchFamily="50" charset="0"/>
                <a:cs typeface="Courier New" panose="02070309020205020404" pitchFamily="49" charset="0"/>
              </a:rPr>
            </a:br>
            <a:r>
              <a:rPr lang="en-US" sz="1600" dirty="0">
                <a:latin typeface="Montserrat" panose="00000500000000000000" pitchFamily="50" charset="0"/>
                <a:cs typeface="Courier New" panose="02070309020205020404" pitchFamily="49" charset="0"/>
              </a:rPr>
              <a:t>HINT:  </a:t>
            </a:r>
            <a:r>
              <a:rPr lang="en-US" sz="1600" dirty="0" err="1">
                <a:latin typeface="Montserrat" panose="00000500000000000000" pitchFamily="50" charset="0"/>
                <a:cs typeface="Courier New" panose="02070309020205020404" pitchFamily="49" charset="0"/>
              </a:rPr>
              <a:t>Invertire</a:t>
            </a:r>
            <a:r>
              <a:rPr lang="en-US" sz="1600" dirty="0">
                <a:latin typeface="Montserrat" panose="00000500000000000000" pitchFamily="50" charset="0"/>
                <a:cs typeface="Courier New" panose="02070309020205020404" pitchFamily="49" charset="0"/>
              </a:rPr>
              <a:t> la </a:t>
            </a:r>
            <a:r>
              <a:rPr lang="en-US" sz="1600" dirty="0" err="1">
                <a:latin typeface="Montserrat" panose="00000500000000000000" pitchFamily="50" charset="0"/>
                <a:cs typeface="Courier New" panose="02070309020205020404" pitchFamily="49" charset="0"/>
              </a:rPr>
              <a:t>sequenza</a:t>
            </a:r>
            <a:r>
              <a:rPr lang="en-US" sz="1600" dirty="0">
                <a:latin typeface="Montserrat" panose="00000500000000000000" pitchFamily="50" charset="0"/>
                <a:cs typeface="Courier New" panose="02070309020205020404" pitchFamily="49" charset="0"/>
              </a:rPr>
              <a:t> </a:t>
            </a:r>
            <a:r>
              <a:rPr lang="en-US" sz="1600" dirty="0" err="1">
                <a:latin typeface="Montserrat" panose="00000500000000000000" pitchFamily="50" charset="0"/>
                <a:cs typeface="Courier New" panose="02070309020205020404" pitchFamily="49" charset="0"/>
              </a:rPr>
              <a:t>originale</a:t>
            </a:r>
            <a:r>
              <a:rPr lang="en-US" sz="1600" dirty="0">
                <a:latin typeface="Montserrat" panose="00000500000000000000" pitchFamily="50" charset="0"/>
                <a:cs typeface="Courier New" panose="02070309020205020404" pitchFamily="49" charset="0"/>
              </a:rPr>
              <a:t>, </a:t>
            </a:r>
            <a:r>
              <a:rPr lang="en-US" sz="1600" dirty="0" err="1">
                <a:latin typeface="Montserrat" panose="00000500000000000000" pitchFamily="50" charset="0"/>
                <a:cs typeface="Courier New" panose="02070309020205020404" pitchFamily="49" charset="0"/>
              </a:rPr>
              <a:t>applicare</a:t>
            </a:r>
            <a:r>
              <a:rPr lang="en-US" sz="1600" dirty="0">
                <a:latin typeface="Montserrat" panose="00000500000000000000" pitchFamily="50" charset="0"/>
                <a:cs typeface="Courier New" panose="02070309020205020404" pitchFamily="49" charset="0"/>
              </a:rPr>
              <a:t> le </a:t>
            </a:r>
            <a:r>
              <a:rPr lang="en-US" sz="1600" dirty="0" err="1">
                <a:latin typeface="Montserrat" panose="00000500000000000000" pitchFamily="50" charset="0"/>
                <a:cs typeface="Courier New" panose="02070309020205020404" pitchFamily="49" charset="0"/>
              </a:rPr>
              <a:t>regole</a:t>
            </a:r>
            <a:r>
              <a:rPr lang="en-US" sz="1600" dirty="0">
                <a:latin typeface="Montserrat" panose="00000500000000000000" pitchFamily="50" charset="0"/>
                <a:cs typeface="Courier New" panose="02070309020205020404" pitchFamily="49" charset="0"/>
              </a:rPr>
              <a:t> di </a:t>
            </a:r>
            <a:r>
              <a:rPr lang="en-US" sz="1600" dirty="0" err="1">
                <a:latin typeface="Montserrat" panose="00000500000000000000" pitchFamily="50" charset="0"/>
                <a:cs typeface="Courier New" panose="02070309020205020404" pitchFamily="49" charset="0"/>
              </a:rPr>
              <a:t>transizione</a:t>
            </a:r>
            <a:r>
              <a:rPr lang="en-US" sz="1600" dirty="0">
                <a:latin typeface="Montserrat" panose="00000500000000000000" pitchFamily="50" charset="0"/>
                <a:cs typeface="Courier New" panose="02070309020205020404" pitchFamily="49" charset="0"/>
              </a:rPr>
              <a:t> con il </a:t>
            </a:r>
            <a:r>
              <a:rPr lang="en-US" sz="1600" dirty="0" err="1">
                <a:latin typeface="Montserrat" panose="00000500000000000000" pitchFamily="50" charset="0"/>
                <a:cs typeface="Courier New" panose="02070309020205020404" pitchFamily="49" charset="0"/>
              </a:rPr>
              <a:t>metodo</a:t>
            </a:r>
            <a:r>
              <a:rPr lang="en-US" sz="1600" dirty="0">
                <a:latin typeface="Montserrat" panose="00000500000000000000" pitchFamily="50" charset="0"/>
                <a:cs typeface="Courier New" panose="02070309020205020404" pitchFamily="49" charset="0"/>
              </a:rPr>
              <a:t> replace</a:t>
            </a:r>
            <a:br>
              <a:rPr lang="en-US" sz="1600" dirty="0">
                <a:latin typeface="Montserrat" panose="00000500000000000000" pitchFamily="50" charset="0"/>
                <a:cs typeface="Courier New" panose="02070309020205020404" pitchFamily="49" charset="0"/>
              </a:rPr>
            </a:br>
            <a:endParaRPr lang="en-US" sz="1600" dirty="0">
              <a:latin typeface="Montserrat" panose="00000500000000000000" pitchFamily="50" charset="0"/>
              <a:cs typeface="Courier New" panose="02070309020205020404" pitchFamily="49" charset="0"/>
            </a:endParaRPr>
          </a:p>
        </p:txBody>
      </p:sp>
    </p:spTree>
    <p:extLst>
      <p:ext uri="{BB962C8B-B14F-4D97-AF65-F5344CB8AC3E}">
        <p14:creationId xmlns:p14="http://schemas.microsoft.com/office/powerpoint/2010/main" val="13114228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a:extLst>
              <a:ext uri="{FF2B5EF4-FFF2-40B4-BE49-F238E27FC236}">
                <a16:creationId xmlns:a16="http://schemas.microsoft.com/office/drawing/2014/main" id="{42221E02-D8AA-58F5-4F67-8F79C4F57953}"/>
              </a:ext>
            </a:extLst>
          </p:cNvPr>
          <p:cNvPicPr>
            <a:picLocks noChangeAspect="1"/>
          </p:cNvPicPr>
          <p:nvPr/>
        </p:nvPicPr>
        <p:blipFill>
          <a:blip r:embed="rId2"/>
          <a:stretch>
            <a:fillRect/>
          </a:stretch>
        </p:blipFill>
        <p:spPr>
          <a:xfrm>
            <a:off x="2790779" y="1170979"/>
            <a:ext cx="6727498" cy="5369985"/>
          </a:xfrm>
          <a:prstGeom prst="rect">
            <a:avLst/>
          </a:prstGeom>
        </p:spPr>
      </p:pic>
      <p:sp>
        <p:nvSpPr>
          <p:cNvPr id="2" name="Titolo 1">
            <a:extLst>
              <a:ext uri="{FF2B5EF4-FFF2-40B4-BE49-F238E27FC236}">
                <a16:creationId xmlns:a16="http://schemas.microsoft.com/office/drawing/2014/main" id="{E12865DE-211B-237E-4D68-D0E6717A37E8}"/>
              </a:ext>
            </a:extLst>
          </p:cNvPr>
          <p:cNvSpPr>
            <a:spLocks noGrp="1"/>
          </p:cNvSpPr>
          <p:nvPr>
            <p:ph type="title"/>
          </p:nvPr>
        </p:nvSpPr>
        <p:spPr/>
        <p:txBody>
          <a:bodyPr/>
          <a:lstStyle/>
          <a:p>
            <a:r>
              <a:rPr lang="it-IT"/>
              <a:t>Lists</a:t>
            </a:r>
          </a:p>
        </p:txBody>
      </p:sp>
      <p:sp>
        <p:nvSpPr>
          <p:cNvPr id="7" name="Segnaposto testo 6">
            <a:extLst>
              <a:ext uri="{FF2B5EF4-FFF2-40B4-BE49-F238E27FC236}">
                <a16:creationId xmlns:a16="http://schemas.microsoft.com/office/drawing/2014/main" id="{5B12D052-B8E6-CFA5-05F8-6397999B474A}"/>
              </a:ext>
            </a:extLst>
          </p:cNvPr>
          <p:cNvSpPr>
            <a:spLocks noGrp="1"/>
          </p:cNvSpPr>
          <p:nvPr>
            <p:ph type="body" sz="quarter" idx="11"/>
          </p:nvPr>
        </p:nvSpPr>
        <p:spPr/>
        <p:txBody>
          <a:bodyPr/>
          <a:lstStyle/>
          <a:p>
            <a:r>
              <a:rPr lang="it-IT"/>
              <a:t>PYTHON OBJECTS II</a:t>
            </a:r>
          </a:p>
        </p:txBody>
      </p:sp>
      <p:sp>
        <p:nvSpPr>
          <p:cNvPr id="6" name="Segnaposto contenuto 5">
            <a:extLst>
              <a:ext uri="{FF2B5EF4-FFF2-40B4-BE49-F238E27FC236}">
                <a16:creationId xmlns:a16="http://schemas.microsoft.com/office/drawing/2014/main" id="{5B3015C1-9A95-1025-B71A-6095A5227D24}"/>
              </a:ext>
            </a:extLst>
          </p:cNvPr>
          <p:cNvSpPr>
            <a:spLocks noGrp="1"/>
          </p:cNvSpPr>
          <p:nvPr>
            <p:ph sz="quarter" idx="10"/>
          </p:nvPr>
        </p:nvSpPr>
        <p:spPr/>
        <p:txBody>
          <a:bodyPr>
            <a:normAutofit/>
          </a:bodyPr>
          <a:lstStyle/>
          <a:p>
            <a:pPr algn="ctr"/>
            <a:r>
              <a:rPr lang="it-IT" sz="1800"/>
              <a:t>A list </a:t>
            </a:r>
            <a:r>
              <a:rPr lang="it-IT" sz="1800" err="1"/>
              <a:t>is</a:t>
            </a:r>
            <a:r>
              <a:rPr lang="it-IT" sz="1800"/>
              <a:t> an </a:t>
            </a:r>
            <a:r>
              <a:rPr lang="it-IT" sz="1800" err="1"/>
              <a:t>ordered</a:t>
            </a:r>
            <a:r>
              <a:rPr lang="it-IT" sz="1800"/>
              <a:t>, </a:t>
            </a:r>
            <a:r>
              <a:rPr lang="it-IT" sz="1800" err="1"/>
              <a:t>mutable</a:t>
            </a:r>
            <a:r>
              <a:rPr lang="it-IT" sz="1800"/>
              <a:t> array of </a:t>
            </a:r>
            <a:r>
              <a:rPr lang="it-IT" sz="1800" err="1"/>
              <a:t>objects</a:t>
            </a:r>
            <a:r>
              <a:rPr lang="it-IT" sz="1800"/>
              <a:t>. </a:t>
            </a:r>
          </a:p>
        </p:txBody>
      </p:sp>
    </p:spTree>
    <p:extLst>
      <p:ext uri="{BB962C8B-B14F-4D97-AF65-F5344CB8AC3E}">
        <p14:creationId xmlns:p14="http://schemas.microsoft.com/office/powerpoint/2010/main" val="638161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5A0A11-B953-9294-728C-C4CA2DCA5001}"/>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01D9D677-4EAF-764D-5F62-D737BEA5033E}"/>
              </a:ext>
            </a:extLst>
          </p:cNvPr>
          <p:cNvSpPr>
            <a:spLocks noGrp="1"/>
          </p:cNvSpPr>
          <p:nvPr>
            <p:ph type="title"/>
          </p:nvPr>
        </p:nvSpPr>
        <p:spPr/>
        <p:txBody>
          <a:bodyPr/>
          <a:lstStyle/>
          <a:p>
            <a:r>
              <a:rPr lang="it-IT" sz="3200"/>
              <a:t>The Python Language</a:t>
            </a:r>
          </a:p>
        </p:txBody>
      </p:sp>
      <p:sp>
        <p:nvSpPr>
          <p:cNvPr id="4" name="Segnaposto contenuto 3">
            <a:extLst>
              <a:ext uri="{FF2B5EF4-FFF2-40B4-BE49-F238E27FC236}">
                <a16:creationId xmlns:a16="http://schemas.microsoft.com/office/drawing/2014/main" id="{0CD404CA-C1FE-D35A-3671-3159CE2B6BD1}"/>
              </a:ext>
            </a:extLst>
          </p:cNvPr>
          <p:cNvSpPr>
            <a:spLocks noGrp="1"/>
          </p:cNvSpPr>
          <p:nvPr>
            <p:ph sz="quarter" idx="10"/>
          </p:nvPr>
        </p:nvSpPr>
        <p:spPr>
          <a:xfrm>
            <a:off x="845820" y="1591366"/>
            <a:ext cx="4302252" cy="4752975"/>
          </a:xfrm>
        </p:spPr>
        <p:txBody>
          <a:bodyPr>
            <a:normAutofit lnSpcReduction="10000"/>
          </a:bodyPr>
          <a:lstStyle/>
          <a:p>
            <a:r>
              <a:rPr lang="it-IT"/>
              <a:t>Python è un linguaggio di programmazione di </a:t>
            </a:r>
            <a:r>
              <a:rPr lang="it-IT" b="1"/>
              <a:t>alto livello e general-</a:t>
            </a:r>
            <a:r>
              <a:rPr lang="it-IT" b="1" err="1"/>
              <a:t>purpose</a:t>
            </a:r>
            <a:r>
              <a:rPr lang="it-IT"/>
              <a:t>. La sua filosofia di progettazione enfatizza la leggibilità del codice con l'uso di indentazioni.</a:t>
            </a:r>
          </a:p>
          <a:p>
            <a:endParaRPr lang="it-IT"/>
          </a:p>
          <a:p>
            <a:r>
              <a:rPr lang="it-IT"/>
              <a:t>È stato creato nel 1989 da Guido Van </a:t>
            </a:r>
            <a:r>
              <a:rPr lang="it-IT" err="1"/>
              <a:t>Rossum</a:t>
            </a:r>
            <a:r>
              <a:rPr lang="it-IT"/>
              <a:t> come progetto amatoriale per tenersi impegnato durante le vacanze di Natale. Attualmente è alla versione </a:t>
            </a:r>
            <a:r>
              <a:rPr lang="it-IT" b="1"/>
              <a:t>3.13</a:t>
            </a:r>
          </a:p>
          <a:p>
            <a:endParaRPr lang="it-IT"/>
          </a:p>
          <a:p>
            <a:r>
              <a:rPr lang="it-IT"/>
              <a:t>Oggi, grazie all'elevato numero di librerie esterne, il suo utilizzo si è diffuso in diversi ambiti: sviluppo web, sviluppo di interfacce grafiche utente (GUI), applicazioni scientifiche, ecc.</a:t>
            </a:r>
          </a:p>
        </p:txBody>
      </p:sp>
      <p:pic>
        <p:nvPicPr>
          <p:cNvPr id="9" name="Immagine 8">
            <a:extLst>
              <a:ext uri="{FF2B5EF4-FFF2-40B4-BE49-F238E27FC236}">
                <a16:creationId xmlns:a16="http://schemas.microsoft.com/office/drawing/2014/main" id="{1203CF5D-4512-E747-FF99-D3486F823FEE}"/>
              </a:ext>
            </a:extLst>
          </p:cNvPr>
          <p:cNvPicPr>
            <a:picLocks noChangeAspect="1"/>
          </p:cNvPicPr>
          <p:nvPr/>
        </p:nvPicPr>
        <p:blipFill rotWithShape="1">
          <a:blip r:embed="rId3"/>
          <a:srcRect r="34149" b="50789"/>
          <a:stretch/>
        </p:blipFill>
        <p:spPr>
          <a:xfrm>
            <a:off x="5521672" y="491872"/>
            <a:ext cx="5231672" cy="3169302"/>
          </a:xfrm>
          <a:prstGeom prst="rect">
            <a:avLst/>
          </a:prstGeom>
        </p:spPr>
      </p:pic>
      <p:sp>
        <p:nvSpPr>
          <p:cNvPr id="3" name="Rettangolo con angoli arrotondati 2">
            <a:extLst>
              <a:ext uri="{FF2B5EF4-FFF2-40B4-BE49-F238E27FC236}">
                <a16:creationId xmlns:a16="http://schemas.microsoft.com/office/drawing/2014/main" id="{F83D08D0-A3B7-EA26-ABA3-0584F25B3FF5}"/>
              </a:ext>
            </a:extLst>
          </p:cNvPr>
          <p:cNvSpPr/>
          <p:nvPr/>
        </p:nvSpPr>
        <p:spPr>
          <a:xfrm>
            <a:off x="6199631" y="2241220"/>
            <a:ext cx="3402533" cy="822020"/>
          </a:xfrm>
          <a:prstGeom prst="roundRect">
            <a:avLst/>
          </a:prstGeom>
          <a:noFill/>
          <a:ln w="38100">
            <a:solidFill>
              <a:srgbClr val="C0003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Immagine 4">
            <a:extLst>
              <a:ext uri="{FF2B5EF4-FFF2-40B4-BE49-F238E27FC236}">
                <a16:creationId xmlns:a16="http://schemas.microsoft.com/office/drawing/2014/main" id="{CAB837F4-1CFA-7157-F078-0A88A3B8AE60}"/>
              </a:ext>
            </a:extLst>
          </p:cNvPr>
          <p:cNvPicPr>
            <a:picLocks noChangeAspect="1"/>
          </p:cNvPicPr>
          <p:nvPr/>
        </p:nvPicPr>
        <p:blipFill>
          <a:blip r:embed="rId4"/>
          <a:stretch>
            <a:fillRect/>
          </a:stretch>
        </p:blipFill>
        <p:spPr>
          <a:xfrm>
            <a:off x="6096000" y="3869432"/>
            <a:ext cx="4674550" cy="2147320"/>
          </a:xfrm>
          <a:prstGeom prst="rect">
            <a:avLst/>
          </a:prstGeom>
        </p:spPr>
      </p:pic>
    </p:spTree>
    <p:extLst>
      <p:ext uri="{BB962C8B-B14F-4D97-AF65-F5344CB8AC3E}">
        <p14:creationId xmlns:p14="http://schemas.microsoft.com/office/powerpoint/2010/main" val="3707173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B5546-0C11-3DC8-869B-3CE1D901D2F0}"/>
            </a:ext>
          </a:extLst>
        </p:cNvPr>
        <p:cNvGrpSpPr/>
        <p:nvPr/>
      </p:nvGrpSpPr>
      <p:grpSpPr>
        <a:xfrm>
          <a:off x="0" y="0"/>
          <a:ext cx="0" cy="0"/>
          <a:chOff x="0" y="0"/>
          <a:chExt cx="0" cy="0"/>
        </a:xfrm>
      </p:grpSpPr>
      <p:pic>
        <p:nvPicPr>
          <p:cNvPr id="11" name="Immagine 10">
            <a:extLst>
              <a:ext uri="{FF2B5EF4-FFF2-40B4-BE49-F238E27FC236}">
                <a16:creationId xmlns:a16="http://schemas.microsoft.com/office/drawing/2014/main" id="{868C77AE-FD7A-661C-A2D2-766206C71E6C}"/>
              </a:ext>
            </a:extLst>
          </p:cNvPr>
          <p:cNvPicPr>
            <a:picLocks noChangeAspect="1"/>
          </p:cNvPicPr>
          <p:nvPr/>
        </p:nvPicPr>
        <p:blipFill>
          <a:blip r:embed="rId2"/>
          <a:stretch>
            <a:fillRect/>
          </a:stretch>
        </p:blipFill>
        <p:spPr>
          <a:xfrm>
            <a:off x="5330953" y="832651"/>
            <a:ext cx="6727498" cy="5369985"/>
          </a:xfrm>
          <a:prstGeom prst="rect">
            <a:avLst/>
          </a:prstGeom>
        </p:spPr>
      </p:pic>
      <p:sp>
        <p:nvSpPr>
          <p:cNvPr id="2" name="Titolo 1">
            <a:extLst>
              <a:ext uri="{FF2B5EF4-FFF2-40B4-BE49-F238E27FC236}">
                <a16:creationId xmlns:a16="http://schemas.microsoft.com/office/drawing/2014/main" id="{F19AC479-45BB-4980-CB51-E306D30C3050}"/>
              </a:ext>
            </a:extLst>
          </p:cNvPr>
          <p:cNvSpPr>
            <a:spLocks noGrp="1"/>
          </p:cNvSpPr>
          <p:nvPr>
            <p:ph type="title"/>
          </p:nvPr>
        </p:nvSpPr>
        <p:spPr/>
        <p:txBody>
          <a:bodyPr/>
          <a:lstStyle/>
          <a:p>
            <a:r>
              <a:rPr lang="it-IT"/>
              <a:t>Lists</a:t>
            </a:r>
          </a:p>
        </p:txBody>
      </p:sp>
      <p:sp>
        <p:nvSpPr>
          <p:cNvPr id="7" name="Segnaposto testo 6">
            <a:extLst>
              <a:ext uri="{FF2B5EF4-FFF2-40B4-BE49-F238E27FC236}">
                <a16:creationId xmlns:a16="http://schemas.microsoft.com/office/drawing/2014/main" id="{73BB26E5-28AD-9C83-685A-258BFC9F543F}"/>
              </a:ext>
            </a:extLst>
          </p:cNvPr>
          <p:cNvSpPr>
            <a:spLocks noGrp="1"/>
          </p:cNvSpPr>
          <p:nvPr>
            <p:ph type="body" sz="quarter" idx="11"/>
          </p:nvPr>
        </p:nvSpPr>
        <p:spPr/>
        <p:txBody>
          <a:bodyPr/>
          <a:lstStyle/>
          <a:p>
            <a:r>
              <a:rPr lang="it-IT"/>
              <a:t>PYTHON OBJECTS II</a:t>
            </a:r>
          </a:p>
        </p:txBody>
      </p:sp>
      <p:sp>
        <p:nvSpPr>
          <p:cNvPr id="6" name="Segnaposto contenuto 5">
            <a:extLst>
              <a:ext uri="{FF2B5EF4-FFF2-40B4-BE49-F238E27FC236}">
                <a16:creationId xmlns:a16="http://schemas.microsoft.com/office/drawing/2014/main" id="{75A19846-FBAE-D960-A06C-08FD373D84A7}"/>
              </a:ext>
            </a:extLst>
          </p:cNvPr>
          <p:cNvSpPr>
            <a:spLocks noGrp="1"/>
          </p:cNvSpPr>
          <p:nvPr>
            <p:ph sz="quarter" idx="10"/>
          </p:nvPr>
        </p:nvSpPr>
        <p:spPr>
          <a:xfrm>
            <a:off x="804499" y="2003369"/>
            <a:ext cx="4270421" cy="4013383"/>
          </a:xfrm>
        </p:spPr>
        <p:txBody>
          <a:bodyPr>
            <a:normAutofit/>
          </a:bodyPr>
          <a:lstStyle/>
          <a:p>
            <a:r>
              <a:rPr lang="it-IT" sz="1800"/>
              <a:t>Una lista è un array ordinato e modificabile di oggetti.</a:t>
            </a:r>
          </a:p>
          <a:p>
            <a:endParaRPr lang="it-IT" sz="1800"/>
          </a:p>
          <a:p>
            <a:pPr marL="285750" indent="-285750">
              <a:buFont typeface="Arial" panose="020B0604020202020204" pitchFamily="34" charset="0"/>
              <a:buChar char="•"/>
            </a:pPr>
            <a:r>
              <a:rPr lang="it-IT" sz="1800"/>
              <a:t>È possibile accedere alla lista tramite indicizzazione (anche con indici negativi).</a:t>
            </a:r>
          </a:p>
          <a:p>
            <a:pPr marL="285750" indent="-285750">
              <a:buFont typeface="Arial" panose="020B0604020202020204" pitchFamily="34" charset="0"/>
              <a:buChar char="•"/>
            </a:pPr>
            <a:endParaRPr lang="it-IT" sz="1800"/>
          </a:p>
          <a:p>
            <a:pPr marL="285750" indent="-285750">
              <a:buFont typeface="Arial" panose="020B0604020202020204" pitchFamily="34" charset="0"/>
              <a:buChar char="•"/>
            </a:pPr>
            <a:r>
              <a:rPr lang="it-IT" sz="1800"/>
              <a:t>List supporta lo </a:t>
            </a:r>
            <a:r>
              <a:rPr lang="it-IT" sz="1800" i="1" err="1"/>
              <a:t>slicing</a:t>
            </a:r>
            <a:endParaRPr lang="it-IT" sz="1800" i="1"/>
          </a:p>
        </p:txBody>
      </p:sp>
    </p:spTree>
    <p:extLst>
      <p:ext uri="{BB962C8B-B14F-4D97-AF65-F5344CB8AC3E}">
        <p14:creationId xmlns:p14="http://schemas.microsoft.com/office/powerpoint/2010/main" val="33671823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AC8AB9-4525-3670-6B7C-1E2AACAC36B9}"/>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2218E5C-7C34-4D51-DA9F-308BB69EC7AC}"/>
              </a:ext>
            </a:extLst>
          </p:cNvPr>
          <p:cNvSpPr>
            <a:spLocks noGrp="1"/>
          </p:cNvSpPr>
          <p:nvPr>
            <p:ph type="title"/>
          </p:nvPr>
        </p:nvSpPr>
        <p:spPr/>
        <p:txBody>
          <a:bodyPr/>
          <a:lstStyle/>
          <a:p>
            <a:r>
              <a:rPr lang="it-IT"/>
              <a:t>Lists</a:t>
            </a:r>
          </a:p>
        </p:txBody>
      </p:sp>
      <p:sp>
        <p:nvSpPr>
          <p:cNvPr id="7" name="Segnaposto testo 6">
            <a:extLst>
              <a:ext uri="{FF2B5EF4-FFF2-40B4-BE49-F238E27FC236}">
                <a16:creationId xmlns:a16="http://schemas.microsoft.com/office/drawing/2014/main" id="{99ED1EBD-3024-3EE2-BF2C-1A2A578E372D}"/>
              </a:ext>
            </a:extLst>
          </p:cNvPr>
          <p:cNvSpPr>
            <a:spLocks noGrp="1"/>
          </p:cNvSpPr>
          <p:nvPr>
            <p:ph type="body" sz="quarter" idx="11"/>
          </p:nvPr>
        </p:nvSpPr>
        <p:spPr/>
        <p:txBody>
          <a:bodyPr/>
          <a:lstStyle/>
          <a:p>
            <a:r>
              <a:rPr lang="it-IT"/>
              <a:t>PYTHON OBJECTS II</a:t>
            </a:r>
          </a:p>
        </p:txBody>
      </p:sp>
      <p:sp>
        <p:nvSpPr>
          <p:cNvPr id="6" name="Segnaposto contenuto 5">
            <a:extLst>
              <a:ext uri="{FF2B5EF4-FFF2-40B4-BE49-F238E27FC236}">
                <a16:creationId xmlns:a16="http://schemas.microsoft.com/office/drawing/2014/main" id="{1E769757-F350-3EDE-9525-997731048755}"/>
              </a:ext>
            </a:extLst>
          </p:cNvPr>
          <p:cNvSpPr>
            <a:spLocks noGrp="1"/>
          </p:cNvSpPr>
          <p:nvPr>
            <p:ph sz="quarter" idx="10"/>
          </p:nvPr>
        </p:nvSpPr>
        <p:spPr>
          <a:xfrm>
            <a:off x="1078819" y="1309437"/>
            <a:ext cx="3922950" cy="4752975"/>
          </a:xfrm>
        </p:spPr>
        <p:txBody>
          <a:bodyPr>
            <a:normAutofit/>
          </a:bodyPr>
          <a:lstStyle/>
          <a:p>
            <a:endParaRPr lang="it-IT" sz="1800"/>
          </a:p>
          <a:p>
            <a:r>
              <a:rPr lang="it-IT" sz="1800"/>
              <a:t>L'appartenenza a una lista può essere valutata utilizzando l'operatore </a:t>
            </a:r>
            <a:r>
              <a:rPr lang="it-IT" sz="1800" b="0">
                <a:solidFill>
                  <a:srgbClr val="569CD6"/>
                </a:solidFill>
                <a:effectLst/>
                <a:latin typeface="Consolas" panose="020B0609020204030204" pitchFamily="49" charset="0"/>
              </a:rPr>
              <a:t>in</a:t>
            </a:r>
            <a:endParaRPr lang="it-IT" sz="1800"/>
          </a:p>
          <a:p>
            <a:endParaRPr lang="it-IT" sz="1800"/>
          </a:p>
          <a:p>
            <a:endParaRPr lang="it-IT" sz="1800"/>
          </a:p>
          <a:p>
            <a:endParaRPr lang="it-IT" sz="1800"/>
          </a:p>
          <a:p>
            <a:r>
              <a:rPr lang="it-IT" sz="1800"/>
              <a:t>Le liste sono </a:t>
            </a:r>
            <a:r>
              <a:rPr lang="it-IT" sz="1800" b="1"/>
              <a:t>mutabili</a:t>
            </a:r>
            <a:r>
              <a:rPr lang="it-IT" sz="1800"/>
              <a:t>, il che significa che il loro elemento può essere modificato una volta definito.</a:t>
            </a:r>
          </a:p>
          <a:p>
            <a:endParaRPr lang="it-IT" sz="1800"/>
          </a:p>
          <a:p>
            <a:endParaRPr lang="it-IT" sz="1800"/>
          </a:p>
        </p:txBody>
      </p:sp>
      <p:pic>
        <p:nvPicPr>
          <p:cNvPr id="4" name="Immagine 3">
            <a:extLst>
              <a:ext uri="{FF2B5EF4-FFF2-40B4-BE49-F238E27FC236}">
                <a16:creationId xmlns:a16="http://schemas.microsoft.com/office/drawing/2014/main" id="{2656BB66-38E6-7842-8F6A-7BEB0464CE76}"/>
              </a:ext>
            </a:extLst>
          </p:cNvPr>
          <p:cNvPicPr>
            <a:picLocks noChangeAspect="1"/>
          </p:cNvPicPr>
          <p:nvPr/>
        </p:nvPicPr>
        <p:blipFill>
          <a:blip r:embed="rId2"/>
          <a:stretch>
            <a:fillRect/>
          </a:stretch>
        </p:blipFill>
        <p:spPr>
          <a:xfrm>
            <a:off x="5306568" y="519613"/>
            <a:ext cx="6014591" cy="3393948"/>
          </a:xfrm>
          <a:prstGeom prst="rect">
            <a:avLst/>
          </a:prstGeom>
        </p:spPr>
      </p:pic>
      <p:pic>
        <p:nvPicPr>
          <p:cNvPr id="10" name="Immagine 9">
            <a:extLst>
              <a:ext uri="{FF2B5EF4-FFF2-40B4-BE49-F238E27FC236}">
                <a16:creationId xmlns:a16="http://schemas.microsoft.com/office/drawing/2014/main" id="{9FAA80BB-1034-B08B-ADB2-058640B0A5BB}"/>
              </a:ext>
            </a:extLst>
          </p:cNvPr>
          <p:cNvPicPr>
            <a:picLocks noChangeAspect="1"/>
          </p:cNvPicPr>
          <p:nvPr/>
        </p:nvPicPr>
        <p:blipFill>
          <a:blip r:embed="rId3"/>
          <a:stretch>
            <a:fillRect/>
          </a:stretch>
        </p:blipFill>
        <p:spPr>
          <a:xfrm>
            <a:off x="5591560" y="519613"/>
            <a:ext cx="5444606" cy="3072313"/>
          </a:xfrm>
          <a:prstGeom prst="rect">
            <a:avLst/>
          </a:prstGeom>
        </p:spPr>
      </p:pic>
      <p:pic>
        <p:nvPicPr>
          <p:cNvPr id="15" name="Immagine 14">
            <a:extLst>
              <a:ext uri="{FF2B5EF4-FFF2-40B4-BE49-F238E27FC236}">
                <a16:creationId xmlns:a16="http://schemas.microsoft.com/office/drawing/2014/main" id="{806CFA43-8762-F723-38DB-BA87B4FAE9F8}"/>
              </a:ext>
            </a:extLst>
          </p:cNvPr>
          <p:cNvPicPr>
            <a:picLocks noChangeAspect="1"/>
          </p:cNvPicPr>
          <p:nvPr/>
        </p:nvPicPr>
        <p:blipFill rotWithShape="1">
          <a:blip r:embed="rId4"/>
          <a:srcRect l="9348" t="13600" r="9379" b="13466"/>
          <a:stretch/>
        </p:blipFill>
        <p:spPr>
          <a:xfrm>
            <a:off x="6096000" y="3281742"/>
            <a:ext cx="4437888" cy="2780670"/>
          </a:xfrm>
          <a:prstGeom prst="rect">
            <a:avLst/>
          </a:prstGeom>
        </p:spPr>
      </p:pic>
    </p:spTree>
    <p:extLst>
      <p:ext uri="{BB962C8B-B14F-4D97-AF65-F5344CB8AC3E}">
        <p14:creationId xmlns:p14="http://schemas.microsoft.com/office/powerpoint/2010/main" val="26828399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F6D04B-BFF6-3BB3-78F0-4BCBDD959673}"/>
              </a:ext>
            </a:extLst>
          </p:cNvPr>
          <p:cNvSpPr>
            <a:spLocks noGrp="1"/>
          </p:cNvSpPr>
          <p:nvPr>
            <p:ph type="title"/>
          </p:nvPr>
        </p:nvSpPr>
        <p:spPr/>
        <p:txBody>
          <a:bodyPr/>
          <a:lstStyle/>
          <a:p>
            <a:r>
              <a:rPr lang="it-IT"/>
              <a:t>List Methods</a:t>
            </a:r>
          </a:p>
        </p:txBody>
      </p:sp>
      <p:sp>
        <p:nvSpPr>
          <p:cNvPr id="3" name="Segnaposto testo 2">
            <a:extLst>
              <a:ext uri="{FF2B5EF4-FFF2-40B4-BE49-F238E27FC236}">
                <a16:creationId xmlns:a16="http://schemas.microsoft.com/office/drawing/2014/main" id="{8312F0DD-93C5-3D01-FEA3-C6124D103A7D}"/>
              </a:ext>
            </a:extLst>
          </p:cNvPr>
          <p:cNvSpPr>
            <a:spLocks noGrp="1"/>
          </p:cNvSpPr>
          <p:nvPr>
            <p:ph type="body" sz="quarter" idx="11"/>
          </p:nvPr>
        </p:nvSpPr>
        <p:spPr/>
        <p:txBody>
          <a:bodyPr/>
          <a:lstStyle/>
          <a:p>
            <a:r>
              <a:rPr lang="it-IT"/>
              <a:t>PYTHON OBJECTS II</a:t>
            </a:r>
          </a:p>
        </p:txBody>
      </p:sp>
      <p:sp>
        <p:nvSpPr>
          <p:cNvPr id="4" name="Segnaposto contenuto 3">
            <a:extLst>
              <a:ext uri="{FF2B5EF4-FFF2-40B4-BE49-F238E27FC236}">
                <a16:creationId xmlns:a16="http://schemas.microsoft.com/office/drawing/2014/main" id="{2565A295-A6D7-29BC-3679-542EE1316BB2}"/>
              </a:ext>
            </a:extLst>
          </p:cNvPr>
          <p:cNvSpPr>
            <a:spLocks noGrp="1"/>
          </p:cNvSpPr>
          <p:nvPr>
            <p:ph sz="quarter" idx="10"/>
          </p:nvPr>
        </p:nvSpPr>
        <p:spPr>
          <a:xfrm>
            <a:off x="612474" y="1181767"/>
            <a:ext cx="11063589" cy="4752975"/>
          </a:xfrm>
        </p:spPr>
        <p:txBody>
          <a:bodyPr>
            <a:normAutofit/>
          </a:bodyPr>
          <a:lstStyle/>
          <a:p>
            <a:pPr algn="ctr"/>
            <a:r>
              <a:rPr lang="it-IT" sz="1800"/>
              <a:t>Python </a:t>
            </a:r>
            <a:r>
              <a:rPr lang="it-IT" sz="1800" err="1"/>
              <a:t>comes</a:t>
            </a:r>
            <a:r>
              <a:rPr lang="it-IT" sz="1800"/>
              <a:t> from </a:t>
            </a:r>
            <a:r>
              <a:rPr lang="it-IT" sz="1800" err="1"/>
              <a:t>numerous</a:t>
            </a:r>
            <a:r>
              <a:rPr lang="it-IT" sz="1800"/>
              <a:t> </a:t>
            </a:r>
            <a:r>
              <a:rPr lang="it-IT" sz="1800" err="1"/>
              <a:t>built</a:t>
            </a:r>
            <a:r>
              <a:rPr lang="it-IT" sz="1800"/>
              <a:t>-in list </a:t>
            </a:r>
            <a:r>
              <a:rPr lang="it-IT" sz="1800" err="1"/>
              <a:t>methods</a:t>
            </a:r>
            <a:endParaRPr lang="it-IT" sz="1800"/>
          </a:p>
        </p:txBody>
      </p:sp>
      <p:graphicFrame>
        <p:nvGraphicFramePr>
          <p:cNvPr id="5" name="Tabella 4">
            <a:extLst>
              <a:ext uri="{FF2B5EF4-FFF2-40B4-BE49-F238E27FC236}">
                <a16:creationId xmlns:a16="http://schemas.microsoft.com/office/drawing/2014/main" id="{05B6EC28-ED5B-D5E8-4C34-8D3584AE6193}"/>
              </a:ext>
            </a:extLst>
          </p:cNvPr>
          <p:cNvGraphicFramePr>
            <a:graphicFrameLocks noGrp="1"/>
          </p:cNvGraphicFramePr>
          <p:nvPr/>
        </p:nvGraphicFramePr>
        <p:xfrm>
          <a:off x="3119894" y="1708862"/>
          <a:ext cx="6252706" cy="4406413"/>
        </p:xfrm>
        <a:graphic>
          <a:graphicData uri="http://schemas.openxmlformats.org/drawingml/2006/table">
            <a:tbl>
              <a:tblPr firstRow="1" bandRow="1">
                <a:tableStyleId>{5C22544A-7EE6-4342-B048-85BDC9FD1C3A}</a:tableStyleId>
              </a:tblPr>
              <a:tblGrid>
                <a:gridCol w="2508608">
                  <a:extLst>
                    <a:ext uri="{9D8B030D-6E8A-4147-A177-3AD203B41FA5}">
                      <a16:colId xmlns:a16="http://schemas.microsoft.com/office/drawing/2014/main" val="1267198347"/>
                    </a:ext>
                  </a:extLst>
                </a:gridCol>
                <a:gridCol w="3744098">
                  <a:extLst>
                    <a:ext uri="{9D8B030D-6E8A-4147-A177-3AD203B41FA5}">
                      <a16:colId xmlns:a16="http://schemas.microsoft.com/office/drawing/2014/main" val="4008051949"/>
                    </a:ext>
                  </a:extLst>
                </a:gridCol>
              </a:tblGrid>
              <a:tr h="322093">
                <a:tc>
                  <a:txBody>
                    <a:bodyPr/>
                    <a:lstStyle/>
                    <a:p>
                      <a:r>
                        <a:rPr lang="it-IT" sz="1400">
                          <a:latin typeface="Montserrat" panose="00000500000000000000" pitchFamily="50" charset="0"/>
                          <a:cs typeface="Courier New" panose="02070309020205020404" pitchFamily="49" charset="0"/>
                        </a:rPr>
                        <a:t>Method</a:t>
                      </a:r>
                    </a:p>
                  </a:txBody>
                  <a:tcPr/>
                </a:tc>
                <a:tc>
                  <a:txBody>
                    <a:bodyPr/>
                    <a:lstStyle/>
                    <a:p>
                      <a:r>
                        <a:rPr lang="it-IT" sz="1400" err="1">
                          <a:latin typeface="Montserrat" panose="00000500000000000000" pitchFamily="50" charset="0"/>
                          <a:cs typeface="Courier New" panose="02070309020205020404" pitchFamily="49" charset="0"/>
                        </a:rPr>
                        <a:t>Description</a:t>
                      </a:r>
                      <a:endParaRPr lang="it-IT" sz="1400">
                        <a:latin typeface="Montserrat" panose="00000500000000000000" pitchFamily="50" charset="0"/>
                        <a:cs typeface="Courier New" panose="02070309020205020404" pitchFamily="49" charset="0"/>
                      </a:endParaRPr>
                    </a:p>
                  </a:txBody>
                  <a:tcPr/>
                </a:tc>
                <a:extLst>
                  <a:ext uri="{0D108BD9-81ED-4DB2-BD59-A6C34878D82A}">
                    <a16:rowId xmlns:a16="http://schemas.microsoft.com/office/drawing/2014/main" val="926077503"/>
                  </a:ext>
                </a:extLst>
              </a:tr>
              <a:tr h="322093">
                <a:tc>
                  <a:txBody>
                    <a:bodyPr/>
                    <a:lstStyle/>
                    <a:p>
                      <a:r>
                        <a:rPr lang="it-IT" sz="1600" err="1">
                          <a:latin typeface="Courier New" panose="02070309020205020404" pitchFamily="49" charset="0"/>
                          <a:cs typeface="Courier New" panose="02070309020205020404" pitchFamily="49" charset="0"/>
                        </a:rPr>
                        <a:t>append</a:t>
                      </a:r>
                      <a:r>
                        <a:rPr lang="it-IT" sz="1600">
                          <a:latin typeface="Courier New" panose="02070309020205020404" pitchFamily="49" charset="0"/>
                          <a:cs typeface="Courier New" panose="02070309020205020404" pitchFamily="49" charset="0"/>
                        </a:rPr>
                        <a:t>(</a:t>
                      </a:r>
                      <a:r>
                        <a:rPr lang="it-IT" sz="1600" err="1">
                          <a:latin typeface="Courier New" panose="02070309020205020404" pitchFamily="49" charset="0"/>
                          <a:cs typeface="Courier New" panose="02070309020205020404" pitchFamily="49" charset="0"/>
                        </a:rPr>
                        <a:t>element</a:t>
                      </a:r>
                      <a:r>
                        <a:rPr lang="it-IT" sz="1600">
                          <a:latin typeface="Courier New" panose="02070309020205020404" pitchFamily="49" charset="0"/>
                          <a:cs typeface="Courier New" panose="02070309020205020404" pitchFamily="49" charset="0"/>
                        </a:rPr>
                        <a:t>)</a:t>
                      </a:r>
                    </a:p>
                  </a:txBody>
                  <a:tcPr/>
                </a:tc>
                <a:tc>
                  <a:txBody>
                    <a:bodyPr/>
                    <a:lstStyle/>
                    <a:p>
                      <a:r>
                        <a:rPr lang="it-IT" sz="1200" err="1">
                          <a:latin typeface="Montserrat" panose="00000500000000000000" pitchFamily="50" charset="0"/>
                          <a:cs typeface="Courier New" panose="02070309020205020404" pitchFamily="49" charset="0"/>
                        </a:rPr>
                        <a:t>Append</a:t>
                      </a:r>
                      <a:r>
                        <a:rPr lang="it-IT" sz="1200">
                          <a:latin typeface="Montserrat" panose="00000500000000000000" pitchFamily="50" charset="0"/>
                          <a:cs typeface="Courier New" panose="02070309020205020404" pitchFamily="49" charset="0"/>
                        </a:rPr>
                        <a:t> </a:t>
                      </a:r>
                      <a:r>
                        <a:rPr lang="it-IT" sz="1200" err="1">
                          <a:latin typeface="Montserrat" panose="00000500000000000000" pitchFamily="50" charset="0"/>
                          <a:cs typeface="Courier New" panose="02070309020205020404" pitchFamily="49" charset="0"/>
                        </a:rPr>
                        <a:t>element</a:t>
                      </a:r>
                      <a:r>
                        <a:rPr lang="it-IT" sz="1200">
                          <a:latin typeface="Montserrat" panose="00000500000000000000" pitchFamily="50" charset="0"/>
                          <a:cs typeface="Courier New" panose="02070309020205020404" pitchFamily="49" charset="0"/>
                        </a:rPr>
                        <a:t> </a:t>
                      </a:r>
                      <a:r>
                        <a:rPr lang="it-IT" sz="1200" err="1">
                          <a:latin typeface="Montserrat" panose="00000500000000000000" pitchFamily="50" charset="0"/>
                          <a:cs typeface="Courier New" panose="02070309020205020404" pitchFamily="49" charset="0"/>
                        </a:rPr>
                        <a:t>at</a:t>
                      </a:r>
                      <a:r>
                        <a:rPr lang="it-IT" sz="1200">
                          <a:latin typeface="Montserrat" panose="00000500000000000000" pitchFamily="50" charset="0"/>
                          <a:cs typeface="Courier New" panose="02070309020205020404" pitchFamily="49" charset="0"/>
                        </a:rPr>
                        <a:t> the end of the list</a:t>
                      </a:r>
                    </a:p>
                  </a:txBody>
                  <a:tcPr/>
                </a:tc>
                <a:extLst>
                  <a:ext uri="{0D108BD9-81ED-4DB2-BD59-A6C34878D82A}">
                    <a16:rowId xmlns:a16="http://schemas.microsoft.com/office/drawing/2014/main" val="3800042034"/>
                  </a:ext>
                </a:extLst>
              </a:tr>
              <a:tr h="322093">
                <a:tc>
                  <a:txBody>
                    <a:bodyPr/>
                    <a:lstStyle/>
                    <a:p>
                      <a:r>
                        <a:rPr lang="it-IT" sz="1600" err="1">
                          <a:latin typeface="Courier New" panose="02070309020205020404" pitchFamily="49" charset="0"/>
                          <a:cs typeface="Courier New" panose="02070309020205020404" pitchFamily="49" charset="0"/>
                        </a:rPr>
                        <a:t>extend</a:t>
                      </a:r>
                      <a:r>
                        <a:rPr lang="it-IT" sz="1600">
                          <a:latin typeface="Courier New" panose="02070309020205020404" pitchFamily="49" charset="0"/>
                          <a:cs typeface="Courier New" panose="02070309020205020404" pitchFamily="49" charset="0"/>
                        </a:rPr>
                        <a:t>(list2)</a:t>
                      </a:r>
                    </a:p>
                  </a:txBody>
                  <a:tcPr/>
                </a:tc>
                <a:tc>
                  <a:txBody>
                    <a:bodyPr/>
                    <a:lstStyle/>
                    <a:p>
                      <a:r>
                        <a:rPr lang="it-IT" sz="1200" err="1">
                          <a:latin typeface="Montserrat" panose="00000500000000000000" pitchFamily="50" charset="0"/>
                          <a:cs typeface="Courier New" panose="02070309020205020404" pitchFamily="49" charset="0"/>
                        </a:rPr>
                        <a:t>Extend</a:t>
                      </a:r>
                      <a:r>
                        <a:rPr lang="it-IT" sz="1200">
                          <a:latin typeface="Montserrat" panose="00000500000000000000" pitchFamily="50" charset="0"/>
                          <a:cs typeface="Courier New" panose="02070309020205020404" pitchFamily="49" charset="0"/>
                        </a:rPr>
                        <a:t> the list with the </a:t>
                      </a:r>
                      <a:r>
                        <a:rPr lang="it-IT" sz="1200" err="1">
                          <a:latin typeface="Montserrat" panose="00000500000000000000" pitchFamily="50" charset="0"/>
                          <a:cs typeface="Courier New" panose="02070309020205020404" pitchFamily="49" charset="0"/>
                        </a:rPr>
                        <a:t>elements</a:t>
                      </a:r>
                      <a:r>
                        <a:rPr lang="it-IT" sz="1200">
                          <a:latin typeface="Montserrat" panose="00000500000000000000" pitchFamily="50" charset="0"/>
                          <a:cs typeface="Courier New" panose="02070309020205020404" pitchFamily="49" charset="0"/>
                        </a:rPr>
                        <a:t> from list2</a:t>
                      </a:r>
                    </a:p>
                  </a:txBody>
                  <a:tcPr/>
                </a:tc>
                <a:extLst>
                  <a:ext uri="{0D108BD9-81ED-4DB2-BD59-A6C34878D82A}">
                    <a16:rowId xmlns:a16="http://schemas.microsoft.com/office/drawing/2014/main" val="674136227"/>
                  </a:ext>
                </a:extLst>
              </a:tr>
              <a:tr h="450049">
                <a:tc>
                  <a:txBody>
                    <a:bodyPr/>
                    <a:lstStyle/>
                    <a:p>
                      <a:r>
                        <a:rPr lang="it-IT" sz="1600">
                          <a:latin typeface="Courier New" panose="02070309020205020404" pitchFamily="49" charset="0"/>
                          <a:cs typeface="Courier New" panose="02070309020205020404" pitchFamily="49" charset="0"/>
                        </a:rPr>
                        <a:t>index(</a:t>
                      </a:r>
                      <a:r>
                        <a:rPr lang="it-IT" sz="1600" err="1">
                          <a:latin typeface="Courier New" panose="02070309020205020404" pitchFamily="49" charset="0"/>
                          <a:cs typeface="Courier New" panose="02070309020205020404" pitchFamily="49" charset="0"/>
                        </a:rPr>
                        <a:t>element</a:t>
                      </a:r>
                      <a:r>
                        <a:rPr lang="it-IT" sz="1600">
                          <a:latin typeface="Courier New" panose="02070309020205020404" pitchFamily="49" charset="0"/>
                          <a:cs typeface="Courier New" panose="02070309020205020404" pitchFamily="49" charset="0"/>
                        </a:rPr>
                        <a:t>)</a:t>
                      </a:r>
                    </a:p>
                  </a:txBody>
                  <a:tcPr/>
                </a:tc>
                <a:tc>
                  <a:txBody>
                    <a:bodyPr/>
                    <a:lstStyle/>
                    <a:p>
                      <a:r>
                        <a:rPr lang="it-IT" sz="1200">
                          <a:latin typeface="Montserrat" panose="00000500000000000000" pitchFamily="50" charset="0"/>
                          <a:cs typeface="Courier New" panose="02070309020205020404" pitchFamily="49" charset="0"/>
                        </a:rPr>
                        <a:t>Return the </a:t>
                      </a:r>
                      <a:r>
                        <a:rPr lang="it-IT" sz="1200" err="1">
                          <a:latin typeface="Montserrat" panose="00000500000000000000" pitchFamily="50" charset="0"/>
                          <a:cs typeface="Courier New" panose="02070309020205020404" pitchFamily="49" charset="0"/>
                        </a:rPr>
                        <a:t>lowest</a:t>
                      </a:r>
                      <a:r>
                        <a:rPr lang="it-IT" sz="1200">
                          <a:latin typeface="Montserrat" panose="00000500000000000000" pitchFamily="50" charset="0"/>
                          <a:cs typeface="Courier New" panose="02070309020205020404" pitchFamily="49" charset="0"/>
                        </a:rPr>
                        <a:t> index of the list </a:t>
                      </a:r>
                      <a:r>
                        <a:rPr lang="it-IT" sz="1200" err="1">
                          <a:latin typeface="Montserrat" panose="00000500000000000000" pitchFamily="50" charset="0"/>
                          <a:cs typeface="Courier New" panose="02070309020205020404" pitchFamily="49" charset="0"/>
                        </a:rPr>
                        <a:t>containing</a:t>
                      </a:r>
                      <a:r>
                        <a:rPr lang="it-IT" sz="1200">
                          <a:latin typeface="Montserrat" panose="00000500000000000000" pitchFamily="50" charset="0"/>
                          <a:cs typeface="Courier New" panose="02070309020205020404" pitchFamily="49" charset="0"/>
                        </a:rPr>
                        <a:t> </a:t>
                      </a:r>
                      <a:r>
                        <a:rPr lang="it-IT" sz="1200" err="1">
                          <a:latin typeface="Montserrat" panose="00000500000000000000" pitchFamily="50" charset="0"/>
                          <a:cs typeface="Courier New" panose="02070309020205020404" pitchFamily="49" charset="0"/>
                        </a:rPr>
                        <a:t>element</a:t>
                      </a:r>
                      <a:endParaRPr lang="it-IT" sz="1200">
                        <a:latin typeface="Montserrat" panose="00000500000000000000" pitchFamily="50" charset="0"/>
                        <a:cs typeface="Courier New" panose="02070309020205020404" pitchFamily="49" charset="0"/>
                      </a:endParaRPr>
                    </a:p>
                  </a:txBody>
                  <a:tcPr/>
                </a:tc>
                <a:extLst>
                  <a:ext uri="{0D108BD9-81ED-4DB2-BD59-A6C34878D82A}">
                    <a16:rowId xmlns:a16="http://schemas.microsoft.com/office/drawing/2014/main" val="1389240864"/>
                  </a:ext>
                </a:extLst>
              </a:tr>
              <a:tr h="322093">
                <a:tc>
                  <a:txBody>
                    <a:bodyPr/>
                    <a:lstStyle/>
                    <a:p>
                      <a:r>
                        <a:rPr lang="it-IT" sz="1600" err="1">
                          <a:latin typeface="Courier New" panose="02070309020205020404" pitchFamily="49" charset="0"/>
                          <a:cs typeface="Courier New" panose="02070309020205020404" pitchFamily="49" charset="0"/>
                        </a:rPr>
                        <a:t>insert</a:t>
                      </a:r>
                      <a:r>
                        <a:rPr lang="it-IT" sz="1600">
                          <a:latin typeface="Courier New" panose="02070309020205020404" pitchFamily="49" charset="0"/>
                          <a:cs typeface="Courier New" panose="02070309020205020404" pitchFamily="49" charset="0"/>
                        </a:rPr>
                        <a:t>(index, </a:t>
                      </a:r>
                      <a:r>
                        <a:rPr lang="it-IT" sz="1600" err="1">
                          <a:latin typeface="Courier New" panose="02070309020205020404" pitchFamily="49" charset="0"/>
                          <a:cs typeface="Courier New" panose="02070309020205020404" pitchFamily="49" charset="0"/>
                        </a:rPr>
                        <a:t>element</a:t>
                      </a:r>
                      <a:r>
                        <a:rPr lang="it-IT" sz="1600">
                          <a:latin typeface="Courier New" panose="02070309020205020404" pitchFamily="49" charset="0"/>
                          <a:cs typeface="Courier New" panose="02070309020205020404" pitchFamily="49" charset="0"/>
                        </a:rPr>
                        <a:t>)</a:t>
                      </a:r>
                    </a:p>
                  </a:txBody>
                  <a:tcPr/>
                </a:tc>
                <a:tc>
                  <a:txBody>
                    <a:bodyPr/>
                    <a:lstStyle/>
                    <a:p>
                      <a:r>
                        <a:rPr lang="it-IT" sz="1200" err="1">
                          <a:latin typeface="Montserrat" panose="00000500000000000000" pitchFamily="50" charset="0"/>
                          <a:cs typeface="Courier New" panose="02070309020205020404" pitchFamily="49" charset="0"/>
                        </a:rPr>
                        <a:t>Insert</a:t>
                      </a:r>
                      <a:r>
                        <a:rPr lang="it-IT" sz="1200">
                          <a:latin typeface="Montserrat" panose="00000500000000000000" pitchFamily="50" charset="0"/>
                          <a:cs typeface="Courier New" panose="02070309020205020404" pitchFamily="49" charset="0"/>
                        </a:rPr>
                        <a:t> </a:t>
                      </a:r>
                      <a:r>
                        <a:rPr lang="it-IT" sz="1200" err="1">
                          <a:latin typeface="Montserrat" panose="00000500000000000000" pitchFamily="50" charset="0"/>
                          <a:cs typeface="Courier New" panose="02070309020205020404" pitchFamily="49" charset="0"/>
                        </a:rPr>
                        <a:t>element</a:t>
                      </a:r>
                      <a:r>
                        <a:rPr lang="it-IT" sz="1200">
                          <a:latin typeface="Montserrat" panose="00000500000000000000" pitchFamily="50" charset="0"/>
                          <a:cs typeface="Courier New" panose="02070309020205020404" pitchFamily="49" charset="0"/>
                        </a:rPr>
                        <a:t> </a:t>
                      </a:r>
                      <a:r>
                        <a:rPr lang="it-IT" sz="1200" err="1">
                          <a:latin typeface="Montserrat" panose="00000500000000000000" pitchFamily="50" charset="0"/>
                          <a:cs typeface="Courier New" panose="02070309020205020404" pitchFamily="49" charset="0"/>
                        </a:rPr>
                        <a:t>at</a:t>
                      </a:r>
                      <a:r>
                        <a:rPr lang="it-IT" sz="1200">
                          <a:latin typeface="Montserrat" panose="00000500000000000000" pitchFamily="50" charset="0"/>
                          <a:cs typeface="Courier New" panose="02070309020205020404" pitchFamily="49" charset="0"/>
                        </a:rPr>
                        <a:t> index </a:t>
                      </a:r>
                      <a:r>
                        <a:rPr lang="it-IT" sz="1200" err="1">
                          <a:latin typeface="Montserrat" panose="00000500000000000000" pitchFamily="50" charset="0"/>
                          <a:cs typeface="Courier New" panose="02070309020205020404" pitchFamily="49" charset="0"/>
                        </a:rPr>
                        <a:t>index</a:t>
                      </a:r>
                      <a:endParaRPr lang="it-IT" sz="1200">
                        <a:latin typeface="Montserrat" panose="00000500000000000000" pitchFamily="50" charset="0"/>
                        <a:cs typeface="Courier New" panose="02070309020205020404" pitchFamily="49" charset="0"/>
                      </a:endParaRPr>
                    </a:p>
                  </a:txBody>
                  <a:tcPr/>
                </a:tc>
                <a:extLst>
                  <a:ext uri="{0D108BD9-81ED-4DB2-BD59-A6C34878D82A}">
                    <a16:rowId xmlns:a16="http://schemas.microsoft.com/office/drawing/2014/main" val="3205628035"/>
                  </a:ext>
                </a:extLst>
              </a:tr>
              <a:tr h="450049">
                <a:tc>
                  <a:txBody>
                    <a:bodyPr/>
                    <a:lstStyle/>
                    <a:p>
                      <a:r>
                        <a:rPr lang="it-IT" sz="1600">
                          <a:latin typeface="Courier New" panose="02070309020205020404" pitchFamily="49" charset="0"/>
                          <a:cs typeface="Courier New" panose="02070309020205020404" pitchFamily="49" charset="0"/>
                        </a:rPr>
                        <a:t>pop()</a:t>
                      </a:r>
                    </a:p>
                  </a:txBody>
                  <a:tcPr/>
                </a:tc>
                <a:tc>
                  <a:txBody>
                    <a:bodyPr/>
                    <a:lstStyle/>
                    <a:p>
                      <a:r>
                        <a:rPr lang="it-IT" sz="1200" err="1">
                          <a:latin typeface="Montserrat" panose="00000500000000000000" pitchFamily="50" charset="0"/>
                          <a:cs typeface="Courier New" panose="02070309020205020404" pitchFamily="49" charset="0"/>
                        </a:rPr>
                        <a:t>Remove</a:t>
                      </a:r>
                      <a:r>
                        <a:rPr lang="it-IT" sz="1200">
                          <a:latin typeface="Montserrat" panose="00000500000000000000" pitchFamily="50" charset="0"/>
                          <a:cs typeface="Courier New" panose="02070309020205020404" pitchFamily="49" charset="0"/>
                        </a:rPr>
                        <a:t> and </a:t>
                      </a:r>
                      <a:r>
                        <a:rPr lang="it-IT" sz="1200" err="1">
                          <a:latin typeface="Montserrat" panose="00000500000000000000" pitchFamily="50" charset="0"/>
                          <a:cs typeface="Courier New" panose="02070309020205020404" pitchFamily="49" charset="0"/>
                        </a:rPr>
                        <a:t>return</a:t>
                      </a:r>
                      <a:r>
                        <a:rPr lang="it-IT" sz="1200">
                          <a:latin typeface="Montserrat" panose="00000500000000000000" pitchFamily="50" charset="0"/>
                          <a:cs typeface="Courier New" panose="02070309020205020404" pitchFamily="49" charset="0"/>
                        </a:rPr>
                        <a:t> the  last </a:t>
                      </a:r>
                      <a:r>
                        <a:rPr lang="it-IT" sz="1200" err="1">
                          <a:latin typeface="Montserrat" panose="00000500000000000000" pitchFamily="50" charset="0"/>
                          <a:cs typeface="Courier New" panose="02070309020205020404" pitchFamily="49" charset="0"/>
                        </a:rPr>
                        <a:t>element</a:t>
                      </a:r>
                      <a:r>
                        <a:rPr lang="it-IT" sz="1200">
                          <a:latin typeface="Montserrat" panose="00000500000000000000" pitchFamily="50" charset="0"/>
                          <a:cs typeface="Courier New" panose="02070309020205020404" pitchFamily="49" charset="0"/>
                        </a:rPr>
                        <a:t> from the list</a:t>
                      </a:r>
                    </a:p>
                  </a:txBody>
                  <a:tcPr/>
                </a:tc>
                <a:extLst>
                  <a:ext uri="{0D108BD9-81ED-4DB2-BD59-A6C34878D82A}">
                    <a16:rowId xmlns:a16="http://schemas.microsoft.com/office/drawing/2014/main" val="1135515018"/>
                  </a:ext>
                </a:extLst>
              </a:tr>
              <a:tr h="322093">
                <a:tc>
                  <a:txBody>
                    <a:bodyPr/>
                    <a:lstStyle/>
                    <a:p>
                      <a:r>
                        <a:rPr lang="it-IT" sz="1600">
                          <a:latin typeface="Courier New" panose="02070309020205020404" pitchFamily="49" charset="0"/>
                          <a:cs typeface="Courier New" panose="02070309020205020404" pitchFamily="49" charset="0"/>
                        </a:rPr>
                        <a:t>reverse()</a:t>
                      </a:r>
                    </a:p>
                  </a:txBody>
                  <a:tcPr/>
                </a:tc>
                <a:tc>
                  <a:txBody>
                    <a:bodyPr/>
                    <a:lstStyle/>
                    <a:p>
                      <a:r>
                        <a:rPr lang="it-IT" sz="1200">
                          <a:latin typeface="Montserrat" panose="00000500000000000000" pitchFamily="50" charset="0"/>
                          <a:cs typeface="Courier New" panose="02070309020205020404" pitchFamily="49" charset="0"/>
                        </a:rPr>
                        <a:t>Reverse the list in place</a:t>
                      </a:r>
                    </a:p>
                  </a:txBody>
                  <a:tcPr/>
                </a:tc>
                <a:extLst>
                  <a:ext uri="{0D108BD9-81ED-4DB2-BD59-A6C34878D82A}">
                    <a16:rowId xmlns:a16="http://schemas.microsoft.com/office/drawing/2014/main" val="181578463"/>
                  </a:ext>
                </a:extLst>
              </a:tr>
              <a:tr h="450049">
                <a:tc>
                  <a:txBody>
                    <a:bodyPr/>
                    <a:lstStyle/>
                    <a:p>
                      <a:r>
                        <a:rPr lang="it-IT" sz="1600" err="1">
                          <a:latin typeface="Courier New" panose="02070309020205020404" pitchFamily="49" charset="0"/>
                          <a:cs typeface="Courier New" panose="02070309020205020404" pitchFamily="49" charset="0"/>
                        </a:rPr>
                        <a:t>remove</a:t>
                      </a:r>
                      <a:r>
                        <a:rPr lang="it-IT" sz="1600">
                          <a:latin typeface="Courier New" panose="02070309020205020404" pitchFamily="49" charset="0"/>
                          <a:cs typeface="Courier New" panose="02070309020205020404" pitchFamily="49" charset="0"/>
                        </a:rPr>
                        <a:t>(</a:t>
                      </a:r>
                      <a:r>
                        <a:rPr lang="it-IT" sz="1600" err="1">
                          <a:latin typeface="Courier New" panose="02070309020205020404" pitchFamily="49" charset="0"/>
                          <a:cs typeface="Courier New" panose="02070309020205020404" pitchFamily="49" charset="0"/>
                        </a:rPr>
                        <a:t>element</a:t>
                      </a:r>
                      <a:r>
                        <a:rPr lang="it-IT" sz="1600">
                          <a:latin typeface="Courier New" panose="02070309020205020404" pitchFamily="49" charset="0"/>
                          <a:cs typeface="Courier New" panose="02070309020205020404" pitchFamily="49" charset="0"/>
                        </a:rPr>
                        <a:t>)</a:t>
                      </a:r>
                    </a:p>
                  </a:txBody>
                  <a:tcPr/>
                </a:tc>
                <a:tc>
                  <a:txBody>
                    <a:bodyPr/>
                    <a:lstStyle/>
                    <a:p>
                      <a:r>
                        <a:rPr lang="it-IT" sz="1200" err="1">
                          <a:latin typeface="Montserrat" panose="00000500000000000000" pitchFamily="50" charset="0"/>
                          <a:cs typeface="Courier New" panose="02070309020205020404" pitchFamily="49" charset="0"/>
                        </a:rPr>
                        <a:t>Remove</a:t>
                      </a:r>
                      <a:r>
                        <a:rPr lang="it-IT" sz="1200">
                          <a:latin typeface="Montserrat" panose="00000500000000000000" pitchFamily="50" charset="0"/>
                          <a:cs typeface="Courier New" panose="02070309020205020404" pitchFamily="49" charset="0"/>
                        </a:rPr>
                        <a:t> the first </a:t>
                      </a:r>
                      <a:r>
                        <a:rPr lang="it-IT" sz="1200" err="1">
                          <a:latin typeface="Montserrat" panose="00000500000000000000" pitchFamily="50" charset="0"/>
                          <a:cs typeface="Courier New" panose="02070309020205020404" pitchFamily="49" charset="0"/>
                        </a:rPr>
                        <a:t>occurence</a:t>
                      </a:r>
                      <a:r>
                        <a:rPr lang="it-IT" sz="1200">
                          <a:latin typeface="Montserrat" panose="00000500000000000000" pitchFamily="50" charset="0"/>
                          <a:cs typeface="Courier New" panose="02070309020205020404" pitchFamily="49" charset="0"/>
                        </a:rPr>
                        <a:t> of </a:t>
                      </a:r>
                      <a:r>
                        <a:rPr lang="it-IT" sz="1200" err="1">
                          <a:latin typeface="Montserrat" panose="00000500000000000000" pitchFamily="50" charset="0"/>
                          <a:cs typeface="Courier New" panose="02070309020205020404" pitchFamily="49" charset="0"/>
                        </a:rPr>
                        <a:t>element</a:t>
                      </a:r>
                      <a:r>
                        <a:rPr lang="it-IT" sz="1200">
                          <a:latin typeface="Montserrat" panose="00000500000000000000" pitchFamily="50" charset="0"/>
                          <a:cs typeface="Courier New" panose="02070309020205020404" pitchFamily="49" charset="0"/>
                        </a:rPr>
                        <a:t> from the list</a:t>
                      </a:r>
                    </a:p>
                  </a:txBody>
                  <a:tcPr/>
                </a:tc>
                <a:extLst>
                  <a:ext uri="{0D108BD9-81ED-4DB2-BD59-A6C34878D82A}">
                    <a16:rowId xmlns:a16="http://schemas.microsoft.com/office/drawing/2014/main" val="2477622592"/>
                  </a:ext>
                </a:extLst>
              </a:tr>
              <a:tr h="322093">
                <a:tc>
                  <a:txBody>
                    <a:bodyPr/>
                    <a:lstStyle/>
                    <a:p>
                      <a:r>
                        <a:rPr lang="it-IT" sz="1600">
                          <a:latin typeface="Courier New" panose="02070309020205020404" pitchFamily="49" charset="0"/>
                          <a:cs typeface="Courier New" panose="02070309020205020404" pitchFamily="49" charset="0"/>
                        </a:rPr>
                        <a:t>sort()</a:t>
                      </a:r>
                    </a:p>
                  </a:txBody>
                  <a:tcPr/>
                </a:tc>
                <a:tc>
                  <a:txBody>
                    <a:bodyPr/>
                    <a:lstStyle/>
                    <a:p>
                      <a:r>
                        <a:rPr lang="it-IT" sz="1200">
                          <a:latin typeface="Montserrat" panose="00000500000000000000" pitchFamily="50" charset="0"/>
                          <a:cs typeface="Courier New" panose="02070309020205020404" pitchFamily="49" charset="0"/>
                        </a:rPr>
                        <a:t>Sort the list in place</a:t>
                      </a:r>
                    </a:p>
                  </a:txBody>
                  <a:tcPr/>
                </a:tc>
                <a:extLst>
                  <a:ext uri="{0D108BD9-81ED-4DB2-BD59-A6C34878D82A}">
                    <a16:rowId xmlns:a16="http://schemas.microsoft.com/office/drawing/2014/main" val="3644364644"/>
                  </a:ext>
                </a:extLst>
              </a:tr>
              <a:tr h="322093">
                <a:tc>
                  <a:txBody>
                    <a:bodyPr/>
                    <a:lstStyle/>
                    <a:p>
                      <a:r>
                        <a:rPr lang="it-IT" sz="1600">
                          <a:latin typeface="Courier New" panose="02070309020205020404" pitchFamily="49" charset="0"/>
                          <a:cs typeface="Courier New" panose="02070309020205020404" pitchFamily="49" charset="0"/>
                        </a:rPr>
                        <a:t>copy()</a:t>
                      </a:r>
                    </a:p>
                  </a:txBody>
                  <a:tcPr/>
                </a:tc>
                <a:tc>
                  <a:txBody>
                    <a:bodyPr/>
                    <a:lstStyle/>
                    <a:p>
                      <a:r>
                        <a:rPr lang="it-IT" sz="1200">
                          <a:latin typeface="Montserrat" panose="00000500000000000000" pitchFamily="50" charset="0"/>
                          <a:cs typeface="Courier New" panose="02070309020205020404" pitchFamily="49" charset="0"/>
                        </a:rPr>
                        <a:t>Return a copy of the list</a:t>
                      </a:r>
                    </a:p>
                  </a:txBody>
                  <a:tcPr/>
                </a:tc>
                <a:extLst>
                  <a:ext uri="{0D108BD9-81ED-4DB2-BD59-A6C34878D82A}">
                    <a16:rowId xmlns:a16="http://schemas.microsoft.com/office/drawing/2014/main" val="1046118248"/>
                  </a:ext>
                </a:extLst>
              </a:tr>
              <a:tr h="450049">
                <a:tc>
                  <a:txBody>
                    <a:bodyPr/>
                    <a:lstStyle/>
                    <a:p>
                      <a:r>
                        <a:rPr lang="it-IT" sz="1600" err="1">
                          <a:latin typeface="Courier New" panose="02070309020205020404" pitchFamily="49" charset="0"/>
                          <a:cs typeface="Courier New" panose="02070309020205020404" pitchFamily="49" charset="0"/>
                        </a:rPr>
                        <a:t>count</a:t>
                      </a:r>
                      <a:r>
                        <a:rPr lang="it-IT" sz="1600">
                          <a:latin typeface="Courier New" panose="02070309020205020404" pitchFamily="49" charset="0"/>
                          <a:cs typeface="Courier New" panose="02070309020205020404" pitchFamily="49" charset="0"/>
                        </a:rPr>
                        <a:t>(</a:t>
                      </a:r>
                      <a:r>
                        <a:rPr lang="it-IT" sz="1600" i="1" err="1">
                          <a:latin typeface="Courier New" panose="02070309020205020404" pitchFamily="49" charset="0"/>
                          <a:cs typeface="Courier New" panose="02070309020205020404" pitchFamily="49" charset="0"/>
                        </a:rPr>
                        <a:t>element</a:t>
                      </a:r>
                      <a:r>
                        <a:rPr lang="it-IT" sz="1600">
                          <a:latin typeface="Courier New" panose="02070309020205020404" pitchFamily="49" charset="0"/>
                          <a:cs typeface="Courier New" panose="02070309020205020404" pitchFamily="49" charset="0"/>
                        </a:rPr>
                        <a:t>)</a:t>
                      </a:r>
                    </a:p>
                  </a:txBody>
                  <a:tcPr/>
                </a:tc>
                <a:tc>
                  <a:txBody>
                    <a:bodyPr/>
                    <a:lstStyle/>
                    <a:p>
                      <a:r>
                        <a:rPr lang="it-IT" sz="1200">
                          <a:latin typeface="Montserrat" panose="00000500000000000000" pitchFamily="50" charset="0"/>
                          <a:cs typeface="Courier New" panose="02070309020205020404" pitchFamily="49" charset="0"/>
                        </a:rPr>
                        <a:t>Return the </a:t>
                      </a:r>
                      <a:r>
                        <a:rPr lang="it-IT" sz="1200" err="1">
                          <a:latin typeface="Montserrat" panose="00000500000000000000" pitchFamily="50" charset="0"/>
                          <a:cs typeface="Courier New" panose="02070309020205020404" pitchFamily="49" charset="0"/>
                        </a:rPr>
                        <a:t>number</a:t>
                      </a:r>
                      <a:r>
                        <a:rPr lang="it-IT" sz="1200">
                          <a:latin typeface="Montserrat" panose="00000500000000000000" pitchFamily="50" charset="0"/>
                          <a:cs typeface="Courier New" panose="02070309020205020404" pitchFamily="49" charset="0"/>
                        </a:rPr>
                        <a:t> of </a:t>
                      </a:r>
                      <a:r>
                        <a:rPr lang="it-IT" sz="1200" err="1">
                          <a:latin typeface="Montserrat" panose="00000500000000000000" pitchFamily="50" charset="0"/>
                          <a:cs typeface="Courier New" panose="02070309020205020404" pitchFamily="49" charset="0"/>
                        </a:rPr>
                        <a:t>elements</a:t>
                      </a:r>
                      <a:r>
                        <a:rPr lang="it-IT" sz="1200">
                          <a:latin typeface="Montserrat" panose="00000500000000000000" pitchFamily="50" charset="0"/>
                          <a:cs typeface="Courier New" panose="02070309020205020404" pitchFamily="49" charset="0"/>
                        </a:rPr>
                        <a:t> </a:t>
                      </a:r>
                      <a:r>
                        <a:rPr lang="it-IT" sz="1200" err="1">
                          <a:latin typeface="Montserrat" panose="00000500000000000000" pitchFamily="50" charset="0"/>
                          <a:cs typeface="Courier New" panose="02070309020205020404" pitchFamily="49" charset="0"/>
                        </a:rPr>
                        <a:t>equal</a:t>
                      </a:r>
                      <a:r>
                        <a:rPr lang="it-IT" sz="1200">
                          <a:latin typeface="Montserrat" panose="00000500000000000000" pitchFamily="50" charset="0"/>
                          <a:cs typeface="Courier New" panose="02070309020205020404" pitchFamily="49" charset="0"/>
                        </a:rPr>
                        <a:t> to </a:t>
                      </a:r>
                      <a:r>
                        <a:rPr lang="it-IT" sz="1200" err="1">
                          <a:latin typeface="Montserrat" panose="00000500000000000000" pitchFamily="50" charset="0"/>
                          <a:cs typeface="Courier New" panose="02070309020205020404" pitchFamily="49" charset="0"/>
                        </a:rPr>
                        <a:t>element</a:t>
                      </a:r>
                      <a:r>
                        <a:rPr lang="it-IT" sz="1200">
                          <a:latin typeface="Montserrat" panose="00000500000000000000" pitchFamily="50" charset="0"/>
                          <a:cs typeface="Courier New" panose="02070309020205020404" pitchFamily="49" charset="0"/>
                        </a:rPr>
                        <a:t> in the list</a:t>
                      </a:r>
                    </a:p>
                  </a:txBody>
                  <a:tcPr/>
                </a:tc>
                <a:extLst>
                  <a:ext uri="{0D108BD9-81ED-4DB2-BD59-A6C34878D82A}">
                    <a16:rowId xmlns:a16="http://schemas.microsoft.com/office/drawing/2014/main" val="2842743236"/>
                  </a:ext>
                </a:extLst>
              </a:tr>
            </a:tbl>
          </a:graphicData>
        </a:graphic>
      </p:graphicFrame>
      <p:sp>
        <p:nvSpPr>
          <p:cNvPr id="7" name="CasellaDiTesto 6">
            <a:extLst>
              <a:ext uri="{FF2B5EF4-FFF2-40B4-BE49-F238E27FC236}">
                <a16:creationId xmlns:a16="http://schemas.microsoft.com/office/drawing/2014/main" id="{202217CF-265D-7723-BD85-AA7672F7C467}"/>
              </a:ext>
            </a:extLst>
          </p:cNvPr>
          <p:cNvSpPr txBox="1"/>
          <p:nvPr/>
        </p:nvSpPr>
        <p:spPr>
          <a:xfrm>
            <a:off x="3199009" y="6176587"/>
            <a:ext cx="6094476"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srgbClr val="333333"/>
                </a:solidFill>
                <a:effectLst/>
                <a:uLnTx/>
                <a:uFillTx/>
                <a:latin typeface="Montserrat" panose="00000500000000000000" pitchFamily="50" charset="0"/>
                <a:ea typeface="+mn-ea"/>
                <a:cs typeface="+mn-cs"/>
                <a:hlinkClick r:id="rId2"/>
              </a:rPr>
              <a:t>5. Data Structures — Python 3.12.2 documentation</a:t>
            </a:r>
            <a:endParaRPr kumimoji="0" lang="it-IT" sz="1200" b="0" i="0" u="none" strike="noStrike" kern="1200" cap="none" spc="0" normalizeH="0" baseline="0" noProof="0">
              <a:ln>
                <a:noFill/>
              </a:ln>
              <a:solidFill>
                <a:srgbClr val="333333"/>
              </a:solidFill>
              <a:effectLst/>
              <a:uLnTx/>
              <a:uFillTx/>
              <a:latin typeface="Montserrat" panose="00000500000000000000" pitchFamily="50" charset="0"/>
              <a:ea typeface="+mn-ea"/>
              <a:cs typeface="+mn-cs"/>
            </a:endParaRPr>
          </a:p>
        </p:txBody>
      </p:sp>
    </p:spTree>
    <p:extLst>
      <p:ext uri="{BB962C8B-B14F-4D97-AF65-F5344CB8AC3E}">
        <p14:creationId xmlns:p14="http://schemas.microsoft.com/office/powerpoint/2010/main" val="28207821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89C44-928C-B572-2161-46A7E8A8C1B1}"/>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2606862-C93C-6867-4E7E-55F5F5830398}"/>
              </a:ext>
            </a:extLst>
          </p:cNvPr>
          <p:cNvSpPr>
            <a:spLocks noGrp="1"/>
          </p:cNvSpPr>
          <p:nvPr>
            <p:ph type="title"/>
          </p:nvPr>
        </p:nvSpPr>
        <p:spPr/>
        <p:txBody>
          <a:bodyPr/>
          <a:lstStyle/>
          <a:p>
            <a:r>
              <a:rPr lang="it-IT"/>
              <a:t>List Methods</a:t>
            </a:r>
          </a:p>
        </p:txBody>
      </p:sp>
      <p:sp>
        <p:nvSpPr>
          <p:cNvPr id="3" name="Segnaposto testo 2">
            <a:extLst>
              <a:ext uri="{FF2B5EF4-FFF2-40B4-BE49-F238E27FC236}">
                <a16:creationId xmlns:a16="http://schemas.microsoft.com/office/drawing/2014/main" id="{56A5C434-FD3E-10CC-0A40-B1AB6EE04C0B}"/>
              </a:ext>
            </a:extLst>
          </p:cNvPr>
          <p:cNvSpPr>
            <a:spLocks noGrp="1"/>
          </p:cNvSpPr>
          <p:nvPr>
            <p:ph type="body" sz="quarter" idx="11"/>
          </p:nvPr>
        </p:nvSpPr>
        <p:spPr/>
        <p:txBody>
          <a:bodyPr/>
          <a:lstStyle/>
          <a:p>
            <a:r>
              <a:rPr lang="it-IT"/>
              <a:t>PYTHON OBJECTS II</a:t>
            </a:r>
          </a:p>
        </p:txBody>
      </p:sp>
      <p:pic>
        <p:nvPicPr>
          <p:cNvPr id="7" name="Immagine 6">
            <a:extLst>
              <a:ext uri="{FF2B5EF4-FFF2-40B4-BE49-F238E27FC236}">
                <a16:creationId xmlns:a16="http://schemas.microsoft.com/office/drawing/2014/main" id="{24911666-52B3-4489-3B8F-2EA882CD838D}"/>
              </a:ext>
            </a:extLst>
          </p:cNvPr>
          <p:cNvPicPr>
            <a:picLocks noChangeAspect="1"/>
          </p:cNvPicPr>
          <p:nvPr/>
        </p:nvPicPr>
        <p:blipFill rotWithShape="1">
          <a:blip r:embed="rId2"/>
          <a:srcRect t="11364" b="11492"/>
          <a:stretch/>
        </p:blipFill>
        <p:spPr>
          <a:xfrm>
            <a:off x="1939137" y="1490472"/>
            <a:ext cx="8313725" cy="4042832"/>
          </a:xfrm>
          <a:prstGeom prst="rect">
            <a:avLst/>
          </a:prstGeom>
        </p:spPr>
      </p:pic>
      <p:sp>
        <p:nvSpPr>
          <p:cNvPr id="4" name="CasellaDiTesto 3">
            <a:extLst>
              <a:ext uri="{FF2B5EF4-FFF2-40B4-BE49-F238E27FC236}">
                <a16:creationId xmlns:a16="http://schemas.microsoft.com/office/drawing/2014/main" id="{C3A3A21D-F14D-2188-3ED0-27219D98657E}"/>
              </a:ext>
            </a:extLst>
          </p:cNvPr>
          <p:cNvSpPr txBox="1"/>
          <p:nvPr/>
        </p:nvSpPr>
        <p:spPr>
          <a:xfrm>
            <a:off x="2593847" y="5598723"/>
            <a:ext cx="7004304" cy="429768"/>
          </a:xfrm>
          <a:prstGeom prst="rect">
            <a:avLst/>
          </a:prstGeom>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rPr>
              <a:t>EXERCISE: </a:t>
            </a:r>
            <a:r>
              <a:rPr kumimoji="0" lang="it-IT" sz="1400" b="0" i="0" u="none" strike="noStrike" kern="1200" cap="none" spc="0" normalizeH="0" baseline="0" noProof="0" err="1">
                <a:ln>
                  <a:noFill/>
                </a:ln>
                <a:solidFill>
                  <a:srgbClr val="E81B44"/>
                </a:solidFill>
                <a:effectLst/>
                <a:uLnTx/>
                <a:uFillTx/>
                <a:latin typeface="Montserrat SemiBold" panose="00000700000000000000" pitchFamily="50" charset="0"/>
                <a:ea typeface="+mn-ea"/>
                <a:cs typeface="+mn-cs"/>
              </a:rPr>
              <a:t>try</a:t>
            </a:r>
            <a:r>
              <a:rPr kumimoji="0" lang="it-IT"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rPr>
              <a:t> </a:t>
            </a:r>
            <a:r>
              <a:rPr kumimoji="0" lang="it-IT" sz="1400" b="0" i="0" u="none" strike="noStrike" kern="1200" cap="none" spc="0" normalizeH="0" baseline="0" noProof="0" err="1">
                <a:ln>
                  <a:noFill/>
                </a:ln>
                <a:solidFill>
                  <a:srgbClr val="E81B44"/>
                </a:solidFill>
                <a:effectLst/>
                <a:uLnTx/>
                <a:uFillTx/>
                <a:latin typeface="Montserrat SemiBold" panose="00000700000000000000" pitchFamily="50" charset="0"/>
                <a:ea typeface="+mn-ea"/>
                <a:cs typeface="+mn-cs"/>
              </a:rPr>
              <a:t>these</a:t>
            </a:r>
            <a:r>
              <a:rPr kumimoji="0" lang="it-IT"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rPr>
              <a:t> </a:t>
            </a:r>
            <a:r>
              <a:rPr kumimoji="0" lang="it-IT" sz="1400" b="0" i="0" u="none" strike="noStrike" kern="1200" cap="none" spc="0" normalizeH="0" baseline="0" noProof="0" err="1">
                <a:ln>
                  <a:noFill/>
                </a:ln>
                <a:solidFill>
                  <a:srgbClr val="E81B44"/>
                </a:solidFill>
                <a:effectLst/>
                <a:uLnTx/>
                <a:uFillTx/>
                <a:latin typeface="Montserrat SemiBold" panose="00000700000000000000" pitchFamily="50" charset="0"/>
                <a:ea typeface="+mn-ea"/>
                <a:cs typeface="+mn-cs"/>
              </a:rPr>
              <a:t>methods</a:t>
            </a:r>
            <a:r>
              <a:rPr kumimoji="0" lang="it-IT"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rPr>
              <a:t> on an </a:t>
            </a:r>
            <a:r>
              <a:rPr kumimoji="0" lang="it-IT" sz="1400" b="0" i="0" u="none" strike="noStrike" kern="1200" cap="none" spc="0" normalizeH="0" baseline="0" noProof="0" err="1">
                <a:ln>
                  <a:noFill/>
                </a:ln>
                <a:solidFill>
                  <a:srgbClr val="E81B44"/>
                </a:solidFill>
                <a:effectLst/>
                <a:uLnTx/>
                <a:uFillTx/>
                <a:latin typeface="Montserrat SemiBold" panose="00000700000000000000" pitchFamily="50" charset="0"/>
                <a:ea typeface="+mn-ea"/>
                <a:cs typeface="+mn-cs"/>
              </a:rPr>
              <a:t>empty</a:t>
            </a:r>
            <a:r>
              <a:rPr kumimoji="0" lang="it-IT"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rPr>
              <a:t> list in </a:t>
            </a:r>
            <a:r>
              <a:rPr kumimoji="0" lang="it-IT" sz="1400" b="0" i="0" u="none" strike="noStrike" kern="1200" cap="none" spc="0" normalizeH="0" baseline="0" noProof="0" err="1">
                <a:ln>
                  <a:noFill/>
                </a:ln>
                <a:solidFill>
                  <a:srgbClr val="E81B44"/>
                </a:solidFill>
                <a:effectLst/>
                <a:uLnTx/>
                <a:uFillTx/>
                <a:latin typeface="Montserrat SemiBold" panose="00000700000000000000" pitchFamily="50" charset="0"/>
                <a:ea typeface="+mn-ea"/>
                <a:cs typeface="+mn-cs"/>
              </a:rPr>
              <a:t>your</a:t>
            </a:r>
            <a:r>
              <a:rPr kumimoji="0" lang="it-IT"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rPr>
              <a:t> notebook and check the </a:t>
            </a:r>
            <a:r>
              <a:rPr kumimoji="0" lang="it-IT" sz="1400" b="0" i="0" u="none" strike="noStrike" kern="1200" cap="none" spc="0" normalizeH="0" baseline="0" noProof="0" err="1">
                <a:ln>
                  <a:noFill/>
                </a:ln>
                <a:solidFill>
                  <a:srgbClr val="E81B44"/>
                </a:solidFill>
                <a:effectLst/>
                <a:uLnTx/>
                <a:uFillTx/>
                <a:latin typeface="Montserrat SemiBold" panose="00000700000000000000" pitchFamily="50" charset="0"/>
                <a:ea typeface="+mn-ea"/>
                <a:cs typeface="+mn-cs"/>
              </a:rPr>
              <a:t>ouput</a:t>
            </a:r>
            <a:r>
              <a:rPr kumimoji="0" lang="it-IT"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rPr>
              <a:t> </a:t>
            </a:r>
          </a:p>
        </p:txBody>
      </p:sp>
    </p:spTree>
    <p:extLst>
      <p:ext uri="{BB962C8B-B14F-4D97-AF65-F5344CB8AC3E}">
        <p14:creationId xmlns:p14="http://schemas.microsoft.com/office/powerpoint/2010/main" val="31242145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BBC4D-F0C0-592A-424A-01E810A16FF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748765D-168A-318F-5F08-8177E6071277}"/>
              </a:ext>
            </a:extLst>
          </p:cNvPr>
          <p:cNvSpPr>
            <a:spLocks noGrp="1"/>
          </p:cNvSpPr>
          <p:nvPr>
            <p:ph type="title"/>
          </p:nvPr>
        </p:nvSpPr>
        <p:spPr/>
        <p:txBody>
          <a:bodyPr/>
          <a:lstStyle/>
          <a:p>
            <a:r>
              <a:rPr lang="it-IT"/>
              <a:t>List Methods – </a:t>
            </a:r>
            <a:r>
              <a:rPr lang="it-IT" err="1"/>
              <a:t>Example</a:t>
            </a:r>
            <a:r>
              <a:rPr lang="it-IT"/>
              <a:t> </a:t>
            </a:r>
          </a:p>
        </p:txBody>
      </p:sp>
      <p:sp>
        <p:nvSpPr>
          <p:cNvPr id="3" name="Segnaposto testo 2">
            <a:extLst>
              <a:ext uri="{FF2B5EF4-FFF2-40B4-BE49-F238E27FC236}">
                <a16:creationId xmlns:a16="http://schemas.microsoft.com/office/drawing/2014/main" id="{C776BAD6-4073-CEAB-494B-E9EB4152E824}"/>
              </a:ext>
            </a:extLst>
          </p:cNvPr>
          <p:cNvSpPr>
            <a:spLocks noGrp="1"/>
          </p:cNvSpPr>
          <p:nvPr>
            <p:ph type="body" sz="quarter" idx="11"/>
          </p:nvPr>
        </p:nvSpPr>
        <p:spPr/>
        <p:txBody>
          <a:bodyPr/>
          <a:lstStyle/>
          <a:p>
            <a:r>
              <a:rPr lang="it-IT"/>
              <a:t>PYTHON OBJECTS II</a:t>
            </a:r>
          </a:p>
        </p:txBody>
      </p:sp>
      <p:pic>
        <p:nvPicPr>
          <p:cNvPr id="9" name="Immagine 8">
            <a:extLst>
              <a:ext uri="{FF2B5EF4-FFF2-40B4-BE49-F238E27FC236}">
                <a16:creationId xmlns:a16="http://schemas.microsoft.com/office/drawing/2014/main" id="{EDCB3D81-2C4C-94C2-85ED-20A6AC98D5EE}"/>
              </a:ext>
            </a:extLst>
          </p:cNvPr>
          <p:cNvPicPr>
            <a:picLocks noChangeAspect="1"/>
          </p:cNvPicPr>
          <p:nvPr/>
        </p:nvPicPr>
        <p:blipFill>
          <a:blip r:embed="rId2"/>
          <a:stretch>
            <a:fillRect/>
          </a:stretch>
        </p:blipFill>
        <p:spPr>
          <a:xfrm>
            <a:off x="2693595" y="1019261"/>
            <a:ext cx="6884093" cy="5261414"/>
          </a:xfrm>
          <a:prstGeom prst="rect">
            <a:avLst/>
          </a:prstGeom>
        </p:spPr>
      </p:pic>
    </p:spTree>
    <p:extLst>
      <p:ext uri="{BB962C8B-B14F-4D97-AF65-F5344CB8AC3E}">
        <p14:creationId xmlns:p14="http://schemas.microsoft.com/office/powerpoint/2010/main" val="38719512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41596-C417-9729-132A-F1B4B2C0977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0D8E4F1-E590-01D3-0E93-328AEDC63A20}"/>
              </a:ext>
            </a:extLst>
          </p:cNvPr>
          <p:cNvSpPr>
            <a:spLocks noGrp="1"/>
          </p:cNvSpPr>
          <p:nvPr>
            <p:ph type="title"/>
          </p:nvPr>
        </p:nvSpPr>
        <p:spPr/>
        <p:txBody>
          <a:bodyPr/>
          <a:lstStyle/>
          <a:p>
            <a:r>
              <a:rPr lang="it-IT" err="1"/>
              <a:t>Exercise</a:t>
            </a:r>
            <a:endParaRPr lang="it-IT"/>
          </a:p>
        </p:txBody>
      </p:sp>
      <p:sp>
        <p:nvSpPr>
          <p:cNvPr id="3" name="Segnaposto testo 2">
            <a:extLst>
              <a:ext uri="{FF2B5EF4-FFF2-40B4-BE49-F238E27FC236}">
                <a16:creationId xmlns:a16="http://schemas.microsoft.com/office/drawing/2014/main" id="{ADE13ACB-5B5A-C60C-53E9-CDFDB9726BA2}"/>
              </a:ext>
            </a:extLst>
          </p:cNvPr>
          <p:cNvSpPr>
            <a:spLocks noGrp="1"/>
          </p:cNvSpPr>
          <p:nvPr>
            <p:ph type="body" sz="quarter" idx="11"/>
          </p:nvPr>
        </p:nvSpPr>
        <p:spPr/>
        <p:txBody>
          <a:bodyPr/>
          <a:lstStyle/>
          <a:p>
            <a:r>
              <a:rPr lang="it-IT"/>
              <a:t>PYTHON OBJECTS II</a:t>
            </a:r>
          </a:p>
        </p:txBody>
      </p:sp>
      <p:sp>
        <p:nvSpPr>
          <p:cNvPr id="6" name="Segnaposto contenuto 5">
            <a:extLst>
              <a:ext uri="{FF2B5EF4-FFF2-40B4-BE49-F238E27FC236}">
                <a16:creationId xmlns:a16="http://schemas.microsoft.com/office/drawing/2014/main" id="{5699E3C1-3DCB-2018-46EA-DFF949A610E0}"/>
              </a:ext>
            </a:extLst>
          </p:cNvPr>
          <p:cNvSpPr>
            <a:spLocks noGrp="1"/>
          </p:cNvSpPr>
          <p:nvPr>
            <p:ph sz="quarter" idx="10"/>
          </p:nvPr>
        </p:nvSpPr>
        <p:spPr/>
        <p:txBody>
          <a:bodyPr>
            <a:normAutofit/>
          </a:bodyPr>
          <a:lstStyle/>
          <a:p>
            <a:endParaRPr lang="it-IT" sz="1800"/>
          </a:p>
          <a:p>
            <a:r>
              <a:rPr lang="it-IT" sz="1800"/>
              <a:t>Il  metodo </a:t>
            </a:r>
            <a:r>
              <a:rPr lang="it-IT" sz="1800">
                <a:latin typeface="Courier New" panose="02070309020205020404" pitchFamily="49" charset="0"/>
                <a:cs typeface="Courier New" panose="02070309020205020404" pitchFamily="49" charset="0"/>
              </a:rPr>
              <a:t>split()</a:t>
            </a:r>
            <a:r>
              <a:rPr lang="it-IT" sz="1800"/>
              <a:t> genera una lista di sottostringhe da una data stringa, suddivisa in base a un separatore specificato (spazio vuoto predefinito). Utilizza il metodo sulla </a:t>
            </a:r>
            <a:r>
              <a:rPr lang="it-IT" sz="1800" err="1"/>
              <a:t>stringa</a:t>
            </a:r>
            <a:r>
              <a:rPr lang="it-IT" sz="1800" err="1">
                <a:latin typeface="Courier New" panose="02070309020205020404" pitchFamily="49" charset="0"/>
                <a:cs typeface="Courier New" panose="02070309020205020404" pitchFamily="49" charset="0"/>
              </a:rPr>
              <a:t>‘Jan</a:t>
            </a:r>
            <a:r>
              <a:rPr lang="it-IT" sz="1800">
                <a:latin typeface="Courier New" panose="02070309020205020404" pitchFamily="49" charset="0"/>
                <a:cs typeface="Courier New" panose="02070309020205020404" pitchFamily="49" charset="0"/>
              </a:rPr>
              <a:t> </a:t>
            </a:r>
            <a:r>
              <a:rPr lang="it-IT" sz="1800" err="1">
                <a:latin typeface="Courier New" panose="02070309020205020404" pitchFamily="49" charset="0"/>
                <a:cs typeface="Courier New" panose="02070309020205020404" pitchFamily="49" charset="0"/>
              </a:rPr>
              <a:t>Feb</a:t>
            </a:r>
            <a:r>
              <a:rPr lang="it-IT" sz="1800">
                <a:latin typeface="Courier New" panose="02070309020205020404" pitchFamily="49" charset="0"/>
                <a:cs typeface="Courier New" panose="02070309020205020404" pitchFamily="49" charset="0"/>
              </a:rPr>
              <a:t> Mar </a:t>
            </a:r>
            <a:r>
              <a:rPr lang="it-IT" sz="1800" err="1">
                <a:latin typeface="Courier New" panose="02070309020205020404" pitchFamily="49" charset="0"/>
                <a:cs typeface="Courier New" panose="02070309020205020404" pitchFamily="49" charset="0"/>
              </a:rPr>
              <a:t>Apr</a:t>
            </a:r>
            <a:r>
              <a:rPr lang="it-IT" sz="1800">
                <a:latin typeface="Courier New" panose="02070309020205020404" pitchFamily="49" charset="0"/>
                <a:cs typeface="Courier New" panose="02070309020205020404" pitchFamily="49" charset="0"/>
              </a:rPr>
              <a:t> </a:t>
            </a:r>
            <a:r>
              <a:rPr lang="it-IT" sz="1800" err="1">
                <a:latin typeface="Courier New" panose="02070309020205020404" pitchFamily="49" charset="0"/>
                <a:cs typeface="Courier New" panose="02070309020205020404" pitchFamily="49" charset="0"/>
              </a:rPr>
              <a:t>May</a:t>
            </a:r>
            <a:r>
              <a:rPr lang="it-IT" sz="1800">
                <a:latin typeface="Courier New" panose="02070309020205020404" pitchFamily="49" charset="0"/>
                <a:cs typeface="Courier New" panose="02070309020205020404" pitchFamily="49" charset="0"/>
              </a:rPr>
              <a:t> </a:t>
            </a:r>
            <a:r>
              <a:rPr lang="it-IT" sz="1800" err="1">
                <a:latin typeface="Courier New" panose="02070309020205020404" pitchFamily="49" charset="0"/>
                <a:cs typeface="Courier New" panose="02070309020205020404" pitchFamily="49" charset="0"/>
              </a:rPr>
              <a:t>Jun</a:t>
            </a:r>
            <a:r>
              <a:rPr lang="it-IT" sz="1800">
                <a:latin typeface="Courier New" panose="02070309020205020404" pitchFamily="49" charset="0"/>
                <a:cs typeface="Courier New" panose="02070309020205020404" pitchFamily="49" charset="0"/>
              </a:rPr>
              <a:t>’ </a:t>
            </a:r>
            <a:r>
              <a:rPr lang="it-IT" sz="1800"/>
              <a:t>per</a:t>
            </a:r>
          </a:p>
          <a:p>
            <a:endParaRPr lang="it-IT" sz="1800"/>
          </a:p>
          <a:p>
            <a:pPr marL="342900" indent="-342900">
              <a:buAutoNum type="arabicPeriod"/>
            </a:pPr>
            <a:r>
              <a:rPr lang="it-IT" sz="1800"/>
              <a:t>Contare il numero di mesi nella stringa (il metodo </a:t>
            </a:r>
            <a:r>
              <a:rPr lang="it-IT" sz="1800" err="1"/>
              <a:t>len</a:t>
            </a:r>
            <a:r>
              <a:rPr lang="it-IT" sz="1800"/>
              <a:t>() funziona anche sulle liste!)</a:t>
            </a:r>
          </a:p>
          <a:p>
            <a:pPr marL="342900" indent="-342900">
              <a:buAutoNum type="arabicPeriod"/>
            </a:pPr>
            <a:r>
              <a:rPr lang="it-IT" sz="1800"/>
              <a:t>Accesso al terzo mese della stringa</a:t>
            </a:r>
          </a:p>
          <a:p>
            <a:pPr marL="342900" indent="-342900">
              <a:buAutoNum type="arabicPeriod"/>
            </a:pPr>
            <a:r>
              <a:rPr lang="it-IT" sz="1800"/>
              <a:t>Invertire l'ordine dei mesi</a:t>
            </a:r>
          </a:p>
        </p:txBody>
      </p:sp>
    </p:spTree>
    <p:extLst>
      <p:ext uri="{BB962C8B-B14F-4D97-AF65-F5344CB8AC3E}">
        <p14:creationId xmlns:p14="http://schemas.microsoft.com/office/powerpoint/2010/main" val="31163409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B658C-A8EE-B651-768D-893D436B7C7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ED92094-204E-E6D6-B5F7-C504E9A4F3AB}"/>
              </a:ext>
            </a:extLst>
          </p:cNvPr>
          <p:cNvSpPr>
            <a:spLocks noGrp="1"/>
          </p:cNvSpPr>
          <p:nvPr>
            <p:ph type="title"/>
          </p:nvPr>
        </p:nvSpPr>
        <p:spPr/>
        <p:txBody>
          <a:bodyPr/>
          <a:lstStyle/>
          <a:p>
            <a:r>
              <a:rPr lang="it-IT" err="1"/>
              <a:t>Tuples</a:t>
            </a:r>
            <a:endParaRPr lang="it-IT"/>
          </a:p>
        </p:txBody>
      </p:sp>
      <p:sp>
        <p:nvSpPr>
          <p:cNvPr id="7" name="Segnaposto testo 6">
            <a:extLst>
              <a:ext uri="{FF2B5EF4-FFF2-40B4-BE49-F238E27FC236}">
                <a16:creationId xmlns:a16="http://schemas.microsoft.com/office/drawing/2014/main" id="{43CE7257-6C0B-193D-C007-4FD4B724FFB4}"/>
              </a:ext>
            </a:extLst>
          </p:cNvPr>
          <p:cNvSpPr>
            <a:spLocks noGrp="1"/>
          </p:cNvSpPr>
          <p:nvPr>
            <p:ph type="body" sz="quarter" idx="11"/>
          </p:nvPr>
        </p:nvSpPr>
        <p:spPr/>
        <p:txBody>
          <a:bodyPr/>
          <a:lstStyle/>
          <a:p>
            <a:r>
              <a:rPr lang="it-IT"/>
              <a:t>PYTHON OBJECTS II</a:t>
            </a:r>
          </a:p>
        </p:txBody>
      </p:sp>
      <p:sp>
        <p:nvSpPr>
          <p:cNvPr id="6" name="Segnaposto contenuto 5">
            <a:extLst>
              <a:ext uri="{FF2B5EF4-FFF2-40B4-BE49-F238E27FC236}">
                <a16:creationId xmlns:a16="http://schemas.microsoft.com/office/drawing/2014/main" id="{E9964E22-B418-544C-0D28-21B0572CA4E3}"/>
              </a:ext>
            </a:extLst>
          </p:cNvPr>
          <p:cNvSpPr>
            <a:spLocks noGrp="1"/>
          </p:cNvSpPr>
          <p:nvPr>
            <p:ph sz="quarter" idx="10"/>
          </p:nvPr>
        </p:nvSpPr>
        <p:spPr/>
        <p:txBody>
          <a:bodyPr>
            <a:normAutofit/>
          </a:bodyPr>
          <a:lstStyle/>
          <a:p>
            <a:pPr algn="ctr"/>
            <a:r>
              <a:rPr lang="it-IT" sz="1800"/>
              <a:t>Una </a:t>
            </a:r>
            <a:r>
              <a:rPr lang="it-IT" sz="1800" err="1"/>
              <a:t>tupla</a:t>
            </a:r>
            <a:r>
              <a:rPr lang="it-IT" sz="1800"/>
              <a:t> è un elenco immutabile, il che significa che i suoi elementi non possono essere assegnati</a:t>
            </a:r>
          </a:p>
        </p:txBody>
      </p:sp>
      <p:pic>
        <p:nvPicPr>
          <p:cNvPr id="12" name="Immagine 11">
            <a:extLst>
              <a:ext uri="{FF2B5EF4-FFF2-40B4-BE49-F238E27FC236}">
                <a16:creationId xmlns:a16="http://schemas.microsoft.com/office/drawing/2014/main" id="{3627E0F0-B9E1-C3DD-792A-38241ED265E9}"/>
              </a:ext>
            </a:extLst>
          </p:cNvPr>
          <p:cNvPicPr>
            <a:picLocks noChangeAspect="1"/>
          </p:cNvPicPr>
          <p:nvPr/>
        </p:nvPicPr>
        <p:blipFill rotWithShape="1">
          <a:blip r:embed="rId2"/>
          <a:srcRect l="8061" t="11774" r="8484" b="12355"/>
          <a:stretch/>
        </p:blipFill>
        <p:spPr>
          <a:xfrm>
            <a:off x="3166752" y="2118289"/>
            <a:ext cx="6088381" cy="4042520"/>
          </a:xfrm>
          <a:prstGeom prst="rect">
            <a:avLst/>
          </a:prstGeom>
        </p:spPr>
      </p:pic>
    </p:spTree>
    <p:extLst>
      <p:ext uri="{BB962C8B-B14F-4D97-AF65-F5344CB8AC3E}">
        <p14:creationId xmlns:p14="http://schemas.microsoft.com/office/powerpoint/2010/main" val="9528490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A0FEC5-708B-AD54-D178-6EB3F38F7639}"/>
              </a:ext>
            </a:extLst>
          </p:cNvPr>
          <p:cNvSpPr>
            <a:spLocks noGrp="1"/>
          </p:cNvSpPr>
          <p:nvPr>
            <p:ph type="title"/>
          </p:nvPr>
        </p:nvSpPr>
        <p:spPr/>
        <p:txBody>
          <a:bodyPr/>
          <a:lstStyle/>
          <a:p>
            <a:r>
              <a:rPr lang="it-IT" err="1"/>
              <a:t>Tuples</a:t>
            </a:r>
            <a:endParaRPr lang="it-IT"/>
          </a:p>
        </p:txBody>
      </p:sp>
      <p:sp>
        <p:nvSpPr>
          <p:cNvPr id="3" name="Segnaposto testo 2">
            <a:extLst>
              <a:ext uri="{FF2B5EF4-FFF2-40B4-BE49-F238E27FC236}">
                <a16:creationId xmlns:a16="http://schemas.microsoft.com/office/drawing/2014/main" id="{E00D98CC-2A3D-A845-7B8E-CD54CA35C27F}"/>
              </a:ext>
            </a:extLst>
          </p:cNvPr>
          <p:cNvSpPr>
            <a:spLocks noGrp="1"/>
          </p:cNvSpPr>
          <p:nvPr>
            <p:ph type="body" sz="quarter" idx="11"/>
          </p:nvPr>
        </p:nvSpPr>
        <p:spPr/>
        <p:txBody>
          <a:bodyPr/>
          <a:lstStyle/>
          <a:p>
            <a:r>
              <a:rPr lang="it-IT"/>
              <a:t>PYTHON OBJECTS II</a:t>
            </a:r>
          </a:p>
        </p:txBody>
      </p:sp>
      <p:sp>
        <p:nvSpPr>
          <p:cNvPr id="4" name="Segnaposto contenuto 3">
            <a:extLst>
              <a:ext uri="{FF2B5EF4-FFF2-40B4-BE49-F238E27FC236}">
                <a16:creationId xmlns:a16="http://schemas.microsoft.com/office/drawing/2014/main" id="{ECA0D4DB-0792-2903-60DD-9D8F00452B9B}"/>
              </a:ext>
            </a:extLst>
          </p:cNvPr>
          <p:cNvSpPr>
            <a:spLocks noGrp="1"/>
          </p:cNvSpPr>
          <p:nvPr>
            <p:ph sz="quarter" idx="10"/>
          </p:nvPr>
        </p:nvSpPr>
        <p:spPr>
          <a:xfrm>
            <a:off x="429594" y="1357105"/>
            <a:ext cx="11063589" cy="4752975"/>
          </a:xfrm>
        </p:spPr>
        <p:txBody>
          <a:bodyPr>
            <a:normAutofit/>
          </a:bodyPr>
          <a:lstStyle/>
          <a:p>
            <a:pPr algn="ctr"/>
            <a:r>
              <a:rPr lang="it-IT" sz="1600"/>
              <a:t>Le </a:t>
            </a:r>
            <a:r>
              <a:rPr lang="it-IT" sz="1600" err="1"/>
              <a:t>tuple</a:t>
            </a:r>
            <a:r>
              <a:rPr lang="it-IT" sz="1600"/>
              <a:t> sono utili per fare </a:t>
            </a:r>
            <a:r>
              <a:rPr lang="it-IT" sz="1600" i="1" err="1"/>
              <a:t>packing</a:t>
            </a:r>
            <a:r>
              <a:rPr lang="it-IT" sz="1600"/>
              <a:t> e </a:t>
            </a:r>
            <a:r>
              <a:rPr lang="it-IT" sz="1600" i="1" err="1"/>
              <a:t>unpacking</a:t>
            </a:r>
            <a:r>
              <a:rPr lang="it-IT" sz="1600" i="1"/>
              <a:t> </a:t>
            </a:r>
            <a:r>
              <a:rPr lang="it-IT" sz="1600"/>
              <a:t>insieme di elementi</a:t>
            </a:r>
            <a:endParaRPr lang="it-IT" sz="1600" i="1"/>
          </a:p>
          <a:p>
            <a:endParaRPr lang="it-IT"/>
          </a:p>
          <a:p>
            <a:endParaRPr lang="it-IT"/>
          </a:p>
          <a:p>
            <a:endParaRPr lang="it-IT"/>
          </a:p>
          <a:p>
            <a:endParaRPr lang="it-IT"/>
          </a:p>
          <a:p>
            <a:endParaRPr lang="it-IT"/>
          </a:p>
          <a:p>
            <a:endParaRPr lang="it-IT"/>
          </a:p>
          <a:p>
            <a:endParaRPr lang="it-IT"/>
          </a:p>
          <a:p>
            <a:endParaRPr lang="it-IT"/>
          </a:p>
          <a:p>
            <a:endParaRPr lang="it-IT"/>
          </a:p>
          <a:p>
            <a:endParaRPr lang="it-IT"/>
          </a:p>
          <a:p>
            <a:pPr algn="ctr"/>
            <a:r>
              <a:rPr lang="it-IT" sz="1700"/>
              <a:t>N.B. solo i metodi </a:t>
            </a:r>
            <a:r>
              <a:rPr lang="it-IT" sz="1700" err="1">
                <a:latin typeface="Courier New" panose="02070309020205020404" pitchFamily="49" charset="0"/>
                <a:cs typeface="Courier New" panose="02070309020205020404" pitchFamily="49" charset="0"/>
              </a:rPr>
              <a:t>count</a:t>
            </a:r>
            <a:r>
              <a:rPr lang="it-IT" sz="1700"/>
              <a:t> e </a:t>
            </a:r>
            <a:r>
              <a:rPr lang="it-IT" sz="1700">
                <a:latin typeface="Courier New" panose="02070309020205020404" pitchFamily="49" charset="0"/>
                <a:cs typeface="Courier New" panose="02070309020205020404" pitchFamily="49" charset="0"/>
              </a:rPr>
              <a:t>index</a:t>
            </a:r>
            <a:r>
              <a:rPr lang="it-IT" sz="1700"/>
              <a:t> sono disponibili per le </a:t>
            </a:r>
            <a:r>
              <a:rPr lang="it-IT" sz="1700" err="1"/>
              <a:t>tuple</a:t>
            </a:r>
            <a:endParaRPr lang="it-IT" sz="1700"/>
          </a:p>
        </p:txBody>
      </p:sp>
      <p:pic>
        <p:nvPicPr>
          <p:cNvPr id="14" name="Immagine 13">
            <a:extLst>
              <a:ext uri="{FF2B5EF4-FFF2-40B4-BE49-F238E27FC236}">
                <a16:creationId xmlns:a16="http://schemas.microsoft.com/office/drawing/2014/main" id="{45B116BF-0D62-823B-0BE4-242E569BFF53}"/>
              </a:ext>
            </a:extLst>
          </p:cNvPr>
          <p:cNvPicPr>
            <a:picLocks noChangeAspect="1"/>
          </p:cNvPicPr>
          <p:nvPr/>
        </p:nvPicPr>
        <p:blipFill rotWithShape="1">
          <a:blip r:embed="rId2"/>
          <a:srcRect l="8140" t="12250" r="7840" b="12827"/>
          <a:stretch/>
        </p:blipFill>
        <p:spPr>
          <a:xfrm>
            <a:off x="3485388" y="1934107"/>
            <a:ext cx="5221223" cy="2934921"/>
          </a:xfrm>
          <a:prstGeom prst="rect">
            <a:avLst/>
          </a:prstGeom>
        </p:spPr>
      </p:pic>
      <p:sp>
        <p:nvSpPr>
          <p:cNvPr id="15" name="CasellaDiTesto 14">
            <a:extLst>
              <a:ext uri="{FF2B5EF4-FFF2-40B4-BE49-F238E27FC236}">
                <a16:creationId xmlns:a16="http://schemas.microsoft.com/office/drawing/2014/main" id="{6A3058DB-CF79-B2F5-3B3E-DA52D2FD4363}"/>
              </a:ext>
            </a:extLst>
          </p:cNvPr>
          <p:cNvSpPr txBox="1"/>
          <p:nvPr/>
        </p:nvSpPr>
        <p:spPr>
          <a:xfrm>
            <a:off x="2222010" y="5533304"/>
            <a:ext cx="7827264" cy="429768"/>
          </a:xfrm>
          <a:prstGeom prst="rect">
            <a:avLst/>
          </a:prstGeom>
        </p:spPr>
        <p:txBody>
          <a:bodyPr vert="horz"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rPr>
              <a:t>ESERCIZIO: utilizzare l'impacchettamento e l'</a:t>
            </a:r>
            <a:r>
              <a:rPr kumimoji="0" lang="it-IT" sz="1400" b="0" i="0" u="none" strike="noStrike" kern="1200" cap="none" spc="0" normalizeH="0" baseline="0" noProof="0" err="1">
                <a:ln>
                  <a:noFill/>
                </a:ln>
                <a:solidFill>
                  <a:srgbClr val="E81B44"/>
                </a:solidFill>
                <a:effectLst/>
                <a:uLnTx/>
                <a:uFillTx/>
                <a:latin typeface="Montserrat SemiBold" panose="00000700000000000000" pitchFamily="50" charset="0"/>
                <a:ea typeface="+mn-ea"/>
                <a:cs typeface="+mn-cs"/>
              </a:rPr>
              <a:t>unpacking</a:t>
            </a:r>
            <a:r>
              <a:rPr kumimoji="0" lang="it-IT"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rPr>
              <a:t> delle </a:t>
            </a:r>
            <a:r>
              <a:rPr kumimoji="0" lang="it-IT" sz="1400" b="0" i="0" u="none" strike="noStrike" kern="1200" cap="none" spc="0" normalizeH="0" baseline="0" noProof="0" err="1">
                <a:ln>
                  <a:noFill/>
                </a:ln>
                <a:solidFill>
                  <a:srgbClr val="E81B44"/>
                </a:solidFill>
                <a:effectLst/>
                <a:uLnTx/>
                <a:uFillTx/>
                <a:latin typeface="Montserrat SemiBold" panose="00000700000000000000" pitchFamily="50" charset="0"/>
                <a:ea typeface="+mn-ea"/>
                <a:cs typeface="+mn-cs"/>
              </a:rPr>
              <a:t>tuple</a:t>
            </a:r>
            <a:r>
              <a:rPr kumimoji="0" lang="it-IT"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rPr>
              <a:t> per scambiare i valori di due variabili a, b</a:t>
            </a:r>
          </a:p>
        </p:txBody>
      </p:sp>
    </p:spTree>
    <p:extLst>
      <p:ext uri="{BB962C8B-B14F-4D97-AF65-F5344CB8AC3E}">
        <p14:creationId xmlns:p14="http://schemas.microsoft.com/office/powerpoint/2010/main" val="25953453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AABF4-87B3-04D0-E9F5-CED266BDCDF1}"/>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ACB311A-21C9-2B9C-D451-8C6C00F5766B}"/>
              </a:ext>
            </a:extLst>
          </p:cNvPr>
          <p:cNvSpPr>
            <a:spLocks noGrp="1"/>
          </p:cNvSpPr>
          <p:nvPr>
            <p:ph type="title"/>
          </p:nvPr>
        </p:nvSpPr>
        <p:spPr/>
        <p:txBody>
          <a:bodyPr/>
          <a:lstStyle/>
          <a:p>
            <a:r>
              <a:rPr lang="it-IT"/>
              <a:t>Loops</a:t>
            </a:r>
          </a:p>
        </p:txBody>
      </p:sp>
      <p:sp>
        <p:nvSpPr>
          <p:cNvPr id="3" name="Segnaposto testo 2">
            <a:extLst>
              <a:ext uri="{FF2B5EF4-FFF2-40B4-BE49-F238E27FC236}">
                <a16:creationId xmlns:a16="http://schemas.microsoft.com/office/drawing/2014/main" id="{6F03CADB-6658-4A3F-64A2-768E4E473A87}"/>
              </a:ext>
            </a:extLst>
          </p:cNvPr>
          <p:cNvSpPr>
            <a:spLocks noGrp="1"/>
          </p:cNvSpPr>
          <p:nvPr>
            <p:ph type="body" sz="quarter" idx="11"/>
          </p:nvPr>
        </p:nvSpPr>
        <p:spPr/>
        <p:txBody>
          <a:bodyPr/>
          <a:lstStyle/>
          <a:p>
            <a:r>
              <a:rPr lang="it-IT"/>
              <a:t>LOOPS</a:t>
            </a:r>
          </a:p>
        </p:txBody>
      </p:sp>
      <p:sp>
        <p:nvSpPr>
          <p:cNvPr id="4" name="Segnaposto contenuto 3">
            <a:extLst>
              <a:ext uri="{FF2B5EF4-FFF2-40B4-BE49-F238E27FC236}">
                <a16:creationId xmlns:a16="http://schemas.microsoft.com/office/drawing/2014/main" id="{3B092CE3-F12F-6808-B04A-9661506C3F46}"/>
              </a:ext>
            </a:extLst>
          </p:cNvPr>
          <p:cNvSpPr>
            <a:spLocks noGrp="1"/>
          </p:cNvSpPr>
          <p:nvPr>
            <p:ph sz="quarter" idx="10"/>
          </p:nvPr>
        </p:nvSpPr>
        <p:spPr/>
        <p:txBody>
          <a:bodyPr>
            <a:normAutofit/>
          </a:bodyPr>
          <a:lstStyle/>
          <a:p>
            <a:pPr algn="ctr"/>
            <a:r>
              <a:rPr lang="it-IT" sz="1600"/>
              <a:t>Per accedere agli elementi di un array (oggetto iterabile) uno alla volta, è necessario un ciclo for</a:t>
            </a:r>
            <a:endParaRPr lang="it-IT" sz="1600" i="1"/>
          </a:p>
        </p:txBody>
      </p:sp>
      <p:pic>
        <p:nvPicPr>
          <p:cNvPr id="8" name="Immagine 7">
            <a:extLst>
              <a:ext uri="{FF2B5EF4-FFF2-40B4-BE49-F238E27FC236}">
                <a16:creationId xmlns:a16="http://schemas.microsoft.com/office/drawing/2014/main" id="{3A0F22E6-607D-BEC4-EBA8-D5CF820895C3}"/>
              </a:ext>
            </a:extLst>
          </p:cNvPr>
          <p:cNvPicPr>
            <a:picLocks noChangeAspect="1"/>
          </p:cNvPicPr>
          <p:nvPr/>
        </p:nvPicPr>
        <p:blipFill rotWithShape="1">
          <a:blip r:embed="rId2"/>
          <a:srcRect l="8913" t="14534" r="8280" b="13537"/>
          <a:stretch/>
        </p:blipFill>
        <p:spPr>
          <a:xfrm>
            <a:off x="2911863" y="1930776"/>
            <a:ext cx="6613859" cy="3622299"/>
          </a:xfrm>
          <a:prstGeom prst="rect">
            <a:avLst/>
          </a:prstGeom>
        </p:spPr>
      </p:pic>
    </p:spTree>
    <p:extLst>
      <p:ext uri="{BB962C8B-B14F-4D97-AF65-F5344CB8AC3E}">
        <p14:creationId xmlns:p14="http://schemas.microsoft.com/office/powerpoint/2010/main" val="18277934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DD596-F81D-371C-5DDA-244EF4E73A6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028CCC8-6203-559D-52F9-0F609648B6E8}"/>
              </a:ext>
            </a:extLst>
          </p:cNvPr>
          <p:cNvSpPr>
            <a:spLocks noGrp="1"/>
          </p:cNvSpPr>
          <p:nvPr>
            <p:ph type="title"/>
          </p:nvPr>
        </p:nvSpPr>
        <p:spPr/>
        <p:txBody>
          <a:bodyPr/>
          <a:lstStyle/>
          <a:p>
            <a:r>
              <a:rPr lang="it-IT"/>
              <a:t>Loops</a:t>
            </a:r>
          </a:p>
        </p:txBody>
      </p:sp>
      <p:sp>
        <p:nvSpPr>
          <p:cNvPr id="3" name="Segnaposto testo 2">
            <a:extLst>
              <a:ext uri="{FF2B5EF4-FFF2-40B4-BE49-F238E27FC236}">
                <a16:creationId xmlns:a16="http://schemas.microsoft.com/office/drawing/2014/main" id="{D25F0C98-C22C-A6A1-E117-EE7BF32C3F73}"/>
              </a:ext>
            </a:extLst>
          </p:cNvPr>
          <p:cNvSpPr>
            <a:spLocks noGrp="1"/>
          </p:cNvSpPr>
          <p:nvPr>
            <p:ph type="body" sz="quarter" idx="11"/>
          </p:nvPr>
        </p:nvSpPr>
        <p:spPr/>
        <p:txBody>
          <a:bodyPr/>
          <a:lstStyle/>
          <a:p>
            <a:r>
              <a:rPr lang="it-IT"/>
              <a:t>LOOPS</a:t>
            </a:r>
          </a:p>
        </p:txBody>
      </p:sp>
      <p:pic>
        <p:nvPicPr>
          <p:cNvPr id="11" name="Immagine 10">
            <a:extLst>
              <a:ext uri="{FF2B5EF4-FFF2-40B4-BE49-F238E27FC236}">
                <a16:creationId xmlns:a16="http://schemas.microsoft.com/office/drawing/2014/main" id="{F8E35CD7-EC64-5E07-C512-F40F3DDBCDDE}"/>
              </a:ext>
            </a:extLst>
          </p:cNvPr>
          <p:cNvPicPr>
            <a:picLocks noChangeAspect="1"/>
          </p:cNvPicPr>
          <p:nvPr/>
        </p:nvPicPr>
        <p:blipFill rotWithShape="1">
          <a:blip r:embed="rId2"/>
          <a:srcRect l="8085" t="9667" r="8085" b="9262"/>
          <a:stretch/>
        </p:blipFill>
        <p:spPr>
          <a:xfrm>
            <a:off x="5388400" y="1266330"/>
            <a:ext cx="5536131" cy="4727676"/>
          </a:xfrm>
          <a:prstGeom prst="rect">
            <a:avLst/>
          </a:prstGeom>
        </p:spPr>
      </p:pic>
      <p:sp>
        <p:nvSpPr>
          <p:cNvPr id="5" name="CasellaDiTesto 4">
            <a:extLst>
              <a:ext uri="{FF2B5EF4-FFF2-40B4-BE49-F238E27FC236}">
                <a16:creationId xmlns:a16="http://schemas.microsoft.com/office/drawing/2014/main" id="{C37F22DD-CDE7-CFD2-4513-3C433C828079}"/>
              </a:ext>
            </a:extLst>
          </p:cNvPr>
          <p:cNvSpPr txBox="1"/>
          <p:nvPr/>
        </p:nvSpPr>
        <p:spPr>
          <a:xfrm>
            <a:off x="905256" y="1655064"/>
            <a:ext cx="3319272" cy="2048256"/>
          </a:xfrm>
          <a:prstGeom prst="rect">
            <a:avLst/>
          </a:prstGeom>
        </p:spPr>
        <p:txBody>
          <a:bodyPr vert="horz"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t-IT"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endParaRPr>
          </a:p>
        </p:txBody>
      </p:sp>
      <p:sp>
        <p:nvSpPr>
          <p:cNvPr id="6" name="Segnaposto contenuto 3">
            <a:extLst>
              <a:ext uri="{FF2B5EF4-FFF2-40B4-BE49-F238E27FC236}">
                <a16:creationId xmlns:a16="http://schemas.microsoft.com/office/drawing/2014/main" id="{B56B884B-8526-9DEA-DCD6-94E268F544E0}"/>
              </a:ext>
            </a:extLst>
          </p:cNvPr>
          <p:cNvSpPr>
            <a:spLocks noGrp="1"/>
          </p:cNvSpPr>
          <p:nvPr>
            <p:ph sz="quarter" idx="10"/>
          </p:nvPr>
        </p:nvSpPr>
        <p:spPr>
          <a:xfrm>
            <a:off x="1267469" y="2660904"/>
            <a:ext cx="3319272" cy="2913143"/>
          </a:xfrm>
        </p:spPr>
        <p:txBody>
          <a:bodyPr>
            <a:normAutofit/>
          </a:bodyPr>
          <a:lstStyle/>
          <a:p>
            <a:r>
              <a:rPr lang="it-IT" sz="1700"/>
              <a:t>È possibile eseguire un ciclo su qualsiasi oggetto iterabile: una stringa, un array, una </a:t>
            </a:r>
            <a:r>
              <a:rPr lang="it-IT" sz="1700" err="1"/>
              <a:t>tupla</a:t>
            </a:r>
            <a:r>
              <a:rPr lang="it-IT" sz="1700"/>
              <a:t>. Vedremo più avanti altri esempi di iterabili.</a:t>
            </a:r>
          </a:p>
        </p:txBody>
      </p:sp>
    </p:spTree>
    <p:extLst>
      <p:ext uri="{BB962C8B-B14F-4D97-AF65-F5344CB8AC3E}">
        <p14:creationId xmlns:p14="http://schemas.microsoft.com/office/powerpoint/2010/main" val="263416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423A23-160E-491F-4A85-98AA0E6C882D}"/>
              </a:ext>
            </a:extLst>
          </p:cNvPr>
          <p:cNvSpPr>
            <a:spLocks noGrp="1"/>
          </p:cNvSpPr>
          <p:nvPr>
            <p:ph type="title"/>
          </p:nvPr>
        </p:nvSpPr>
        <p:spPr/>
        <p:txBody>
          <a:bodyPr/>
          <a:lstStyle/>
          <a:p>
            <a:r>
              <a:rPr lang="it-IT" sz="3200" err="1"/>
              <a:t>Phyton</a:t>
            </a:r>
            <a:r>
              <a:rPr lang="it-IT" sz="3200"/>
              <a:t> in Data Science</a:t>
            </a:r>
          </a:p>
        </p:txBody>
      </p:sp>
      <p:sp>
        <p:nvSpPr>
          <p:cNvPr id="4" name="Segnaposto contenuto 3">
            <a:extLst>
              <a:ext uri="{FF2B5EF4-FFF2-40B4-BE49-F238E27FC236}">
                <a16:creationId xmlns:a16="http://schemas.microsoft.com/office/drawing/2014/main" id="{7120E780-64DB-0E69-592D-9DEC042A6580}"/>
              </a:ext>
            </a:extLst>
          </p:cNvPr>
          <p:cNvSpPr>
            <a:spLocks noGrp="1"/>
          </p:cNvSpPr>
          <p:nvPr>
            <p:ph sz="quarter" idx="10"/>
          </p:nvPr>
        </p:nvSpPr>
        <p:spPr>
          <a:xfrm>
            <a:off x="612475" y="1304925"/>
            <a:ext cx="4700190" cy="4752975"/>
          </a:xfrm>
        </p:spPr>
        <p:txBody>
          <a:bodyPr>
            <a:normAutofit/>
          </a:bodyPr>
          <a:lstStyle/>
          <a:p>
            <a:endParaRPr lang="it-IT"/>
          </a:p>
          <a:p>
            <a:r>
              <a:rPr lang="it-IT"/>
              <a:t>In particolare, Python è diventato lo standard di fatto per la </a:t>
            </a:r>
            <a:r>
              <a:rPr lang="it-IT" b="1"/>
              <a:t>Data Science</a:t>
            </a:r>
            <a:r>
              <a:rPr lang="it-IT"/>
              <a:t>.</a:t>
            </a:r>
          </a:p>
          <a:p>
            <a:endParaRPr lang="it-IT" b="1"/>
          </a:p>
          <a:p>
            <a:pPr marL="285750" indent="-285750">
              <a:buFont typeface="Arial" panose="020B0604020202020204" pitchFamily="34" charset="0"/>
              <a:buChar char="•"/>
            </a:pPr>
            <a:r>
              <a:rPr lang="it-IT"/>
              <a:t>Librerie con ampie raccolte di funzioni matematiche e strumenti per i dati: </a:t>
            </a:r>
            <a:r>
              <a:rPr lang="it-IT" err="1"/>
              <a:t>Pandas</a:t>
            </a:r>
            <a:r>
              <a:rPr lang="it-IT"/>
              <a:t>, </a:t>
            </a:r>
            <a:r>
              <a:rPr lang="it-IT" err="1"/>
              <a:t>NumPy</a:t>
            </a:r>
            <a:r>
              <a:rPr lang="it-IT"/>
              <a:t>, …</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it-IT"/>
              <a:t>Librerie per la visualizzazione dei dati: </a:t>
            </a:r>
            <a:r>
              <a:rPr lang="it-IT" err="1"/>
              <a:t>Matplotlib</a:t>
            </a:r>
            <a:r>
              <a:rPr lang="it-IT"/>
              <a:t>, </a:t>
            </a:r>
            <a:r>
              <a:rPr lang="it-IT" err="1"/>
              <a:t>Seaborn</a:t>
            </a:r>
            <a:r>
              <a:rPr lang="it-IT"/>
              <a:t>, Dash, …</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err="1"/>
              <a:t>Librerie</a:t>
            </a:r>
            <a:r>
              <a:rPr lang="en-US"/>
              <a:t> per Machine Learning e Deep Learning: Scikit-learn, </a:t>
            </a:r>
            <a:r>
              <a:rPr lang="en-US" err="1"/>
              <a:t>Tensorflow</a:t>
            </a:r>
            <a:r>
              <a:rPr lang="en-US"/>
              <a:t>, Torch, …</a:t>
            </a:r>
            <a:endParaRPr lang="it-IT"/>
          </a:p>
        </p:txBody>
      </p:sp>
      <p:pic>
        <p:nvPicPr>
          <p:cNvPr id="1027" name="Picture 3" descr="NumPy -">
            <a:extLst>
              <a:ext uri="{FF2B5EF4-FFF2-40B4-BE49-F238E27FC236}">
                <a16:creationId xmlns:a16="http://schemas.microsoft.com/office/drawing/2014/main" id="{1020E768-7073-0981-059A-29FF92218A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3487" y="2024506"/>
            <a:ext cx="1746721" cy="174672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D444BA31-88B9-9899-EF56-17AB2EEEAD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5533" y="2196405"/>
            <a:ext cx="1294367" cy="1294367"/>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TensorFlow - YouTube">
            <a:extLst>
              <a:ext uri="{FF2B5EF4-FFF2-40B4-BE49-F238E27FC236}">
                <a16:creationId xmlns:a16="http://schemas.microsoft.com/office/drawing/2014/main" id="{865DADE0-22FE-FEED-DE88-CFBB3D88DC4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930" t="15022" r="10775" b="14675"/>
          <a:stretch/>
        </p:blipFill>
        <p:spPr bwMode="auto">
          <a:xfrm>
            <a:off x="8515533" y="3771227"/>
            <a:ext cx="1624247" cy="1601656"/>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Introduction to PyTorch. PyTorch is an open source machine… | by Vikas K  Solegaonkar | Towards Data Science">
            <a:extLst>
              <a:ext uri="{FF2B5EF4-FFF2-40B4-BE49-F238E27FC236}">
                <a16:creationId xmlns:a16="http://schemas.microsoft.com/office/drawing/2014/main" id="{D5D5DC51-5C99-70D7-A530-8C7A0210759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9009" r="27200"/>
          <a:stretch/>
        </p:blipFill>
        <p:spPr bwMode="auto">
          <a:xfrm>
            <a:off x="10297720" y="3725507"/>
            <a:ext cx="1281076" cy="1765458"/>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a:extLst>
              <a:ext uri="{FF2B5EF4-FFF2-40B4-BE49-F238E27FC236}">
                <a16:creationId xmlns:a16="http://schemas.microsoft.com/office/drawing/2014/main" id="{EBF225E9-63AC-16B7-27ED-7FDD5D6303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76356" y="1879972"/>
            <a:ext cx="1411584" cy="1882111"/>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a:extLst>
              <a:ext uri="{FF2B5EF4-FFF2-40B4-BE49-F238E27FC236}">
                <a16:creationId xmlns:a16="http://schemas.microsoft.com/office/drawing/2014/main" id="{63F9D4DC-8428-3B64-368D-45175E20E0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14654" y="3916841"/>
            <a:ext cx="1415554" cy="1415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7168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2927E3-14DE-D3DD-EA31-132692A95AE5}"/>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8DB7DEB-A560-A781-0996-44C461B6781E}"/>
              </a:ext>
            </a:extLst>
          </p:cNvPr>
          <p:cNvSpPr>
            <a:spLocks noGrp="1"/>
          </p:cNvSpPr>
          <p:nvPr>
            <p:ph type="title"/>
          </p:nvPr>
        </p:nvSpPr>
        <p:spPr/>
        <p:txBody>
          <a:bodyPr/>
          <a:lstStyle/>
          <a:p>
            <a:r>
              <a:rPr lang="it-IT"/>
              <a:t>Loops </a:t>
            </a:r>
            <a:r>
              <a:rPr lang="it-IT" err="1"/>
              <a:t>methods</a:t>
            </a:r>
            <a:endParaRPr lang="it-IT"/>
          </a:p>
        </p:txBody>
      </p:sp>
      <p:sp>
        <p:nvSpPr>
          <p:cNvPr id="3" name="Segnaposto testo 2">
            <a:extLst>
              <a:ext uri="{FF2B5EF4-FFF2-40B4-BE49-F238E27FC236}">
                <a16:creationId xmlns:a16="http://schemas.microsoft.com/office/drawing/2014/main" id="{E637C337-16E1-FA53-B6A5-ACE8D97CFD40}"/>
              </a:ext>
            </a:extLst>
          </p:cNvPr>
          <p:cNvSpPr>
            <a:spLocks noGrp="1"/>
          </p:cNvSpPr>
          <p:nvPr>
            <p:ph type="body" sz="quarter" idx="11"/>
          </p:nvPr>
        </p:nvSpPr>
        <p:spPr/>
        <p:txBody>
          <a:bodyPr/>
          <a:lstStyle/>
          <a:p>
            <a:r>
              <a:rPr lang="it-IT"/>
              <a:t>LOOPS</a:t>
            </a:r>
          </a:p>
        </p:txBody>
      </p:sp>
      <p:sp>
        <p:nvSpPr>
          <p:cNvPr id="6" name="CasellaDiTesto 5">
            <a:extLst>
              <a:ext uri="{FF2B5EF4-FFF2-40B4-BE49-F238E27FC236}">
                <a16:creationId xmlns:a16="http://schemas.microsoft.com/office/drawing/2014/main" id="{783D3912-588A-D5F3-888F-658A9BECCBEF}"/>
              </a:ext>
            </a:extLst>
          </p:cNvPr>
          <p:cNvSpPr txBox="1"/>
          <p:nvPr/>
        </p:nvSpPr>
        <p:spPr>
          <a:xfrm>
            <a:off x="1304054" y="3801237"/>
            <a:ext cx="381990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33333"/>
                </a:solidFill>
                <a:effectLst/>
                <a:uLnTx/>
                <a:uFillTx/>
                <a:latin typeface="Consolas" panose="020B0609020204030204" pitchFamily="49" charset="0"/>
                <a:ea typeface="+mn-ea"/>
                <a:cs typeface="+mn-cs"/>
              </a:rPr>
              <a:t>range([a0=0], n, [stride=1])</a:t>
            </a:r>
          </a:p>
        </p:txBody>
      </p:sp>
      <p:sp>
        <p:nvSpPr>
          <p:cNvPr id="7" name="CasellaDiTesto 6">
            <a:extLst>
              <a:ext uri="{FF2B5EF4-FFF2-40B4-BE49-F238E27FC236}">
                <a16:creationId xmlns:a16="http://schemas.microsoft.com/office/drawing/2014/main" id="{3BE86004-59A5-8AE3-9F6F-DA866839BC9F}"/>
              </a:ext>
            </a:extLst>
          </p:cNvPr>
          <p:cNvSpPr txBox="1"/>
          <p:nvPr/>
        </p:nvSpPr>
        <p:spPr>
          <a:xfrm>
            <a:off x="666856" y="4721240"/>
            <a:ext cx="4905756" cy="478155"/>
          </a:xfrm>
          <a:prstGeom prst="rect">
            <a:avLst/>
          </a:prstGeom>
        </p:spPr>
        <p:txBody>
          <a:bodyPr vert="horz"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rPr>
              <a:t>ESERCIZIO: Utilizzando il metodo dell'intervallo, calcola i primi 100 numeri di Fibonacci</a:t>
            </a:r>
          </a:p>
        </p:txBody>
      </p:sp>
      <p:pic>
        <p:nvPicPr>
          <p:cNvPr id="9" name="Immagine 8">
            <a:extLst>
              <a:ext uri="{FF2B5EF4-FFF2-40B4-BE49-F238E27FC236}">
                <a16:creationId xmlns:a16="http://schemas.microsoft.com/office/drawing/2014/main" id="{604917FE-E7FA-5AA1-D79F-CCD1DE687129}"/>
              </a:ext>
            </a:extLst>
          </p:cNvPr>
          <p:cNvPicPr>
            <a:picLocks noChangeAspect="1"/>
          </p:cNvPicPr>
          <p:nvPr/>
        </p:nvPicPr>
        <p:blipFill rotWithShape="1">
          <a:blip r:embed="rId2"/>
          <a:srcRect l="5308" t="5296" r="31403" b="6620"/>
          <a:stretch/>
        </p:blipFill>
        <p:spPr>
          <a:xfrm>
            <a:off x="6163057" y="1005613"/>
            <a:ext cx="4535299" cy="5401828"/>
          </a:xfrm>
          <a:prstGeom prst="rect">
            <a:avLst/>
          </a:prstGeom>
        </p:spPr>
      </p:pic>
      <p:sp>
        <p:nvSpPr>
          <p:cNvPr id="10" name="Segnaposto contenuto 5">
            <a:extLst>
              <a:ext uri="{FF2B5EF4-FFF2-40B4-BE49-F238E27FC236}">
                <a16:creationId xmlns:a16="http://schemas.microsoft.com/office/drawing/2014/main" id="{AA8E7F40-080D-D201-16F7-F647F4287F45}"/>
              </a:ext>
            </a:extLst>
          </p:cNvPr>
          <p:cNvSpPr txBox="1">
            <a:spLocks/>
          </p:cNvSpPr>
          <p:nvPr/>
        </p:nvSpPr>
        <p:spPr>
          <a:xfrm>
            <a:off x="1413782" y="1304925"/>
            <a:ext cx="3922950" cy="4752975"/>
          </a:xfrm>
          <a:prstGeom prst="rect">
            <a:avLst/>
          </a:prstGeom>
        </p:spPr>
        <p:txBody>
          <a:bodyPr vert="horz" lIns="0" tIns="0" rIns="0" bIns="0" spcCol="360000" rtlCol="0">
            <a:normAutofit/>
          </a:bodyPr>
          <a:lstStyle>
            <a:lvl1pPr marL="0" indent="0" algn="l" defTabSz="360000" rtl="0" eaLnBrk="1" latinLnBrk="0" hangingPunct="1">
              <a:lnSpc>
                <a:spcPct val="150000"/>
              </a:lnSpc>
              <a:spcBef>
                <a:spcPts val="0"/>
              </a:spcBef>
              <a:buClr>
                <a:schemeClr val="tx2"/>
              </a:buClr>
              <a:buFont typeface="Arial" panose="020B0604020202020204" pitchFamily="34" charset="0"/>
              <a:buNone/>
              <a:tabLst>
                <a:tab pos="360000" algn="l"/>
                <a:tab pos="720000" algn="l"/>
                <a:tab pos="1080000" algn="l"/>
                <a:tab pos="1440000" algn="l"/>
                <a:tab pos="1800000" algn="l"/>
                <a:tab pos="2160000" algn="l"/>
                <a:tab pos="2520000" algn="l"/>
              </a:tabLst>
              <a:defRPr sz="1400" kern="1200" baseline="0">
                <a:solidFill>
                  <a:schemeClr val="tx1"/>
                </a:solidFill>
                <a:latin typeface="Montserrat" panose="02000505000000020004" pitchFamily="2" charset="77"/>
                <a:ea typeface="+mn-ea"/>
                <a:cs typeface="+mn-cs"/>
              </a:defRPr>
            </a:lvl1pPr>
            <a:lvl2pPr marL="14288" indent="0" algn="l" defTabSz="914400" rtl="0" eaLnBrk="1" latinLnBrk="0" hangingPunct="1">
              <a:lnSpc>
                <a:spcPct val="90000"/>
              </a:lnSpc>
              <a:spcBef>
                <a:spcPts val="500"/>
              </a:spcBef>
              <a:buFontTx/>
              <a:buNone/>
              <a:tabLst/>
              <a:defRPr sz="1600" b="0" i="0" kern="1200" cap="all" baseline="0">
                <a:solidFill>
                  <a:schemeClr val="tx2"/>
                </a:solidFill>
                <a:latin typeface="Montserrat" panose="02000505000000020004" pitchFamily="2" charset="77"/>
                <a:ea typeface="+mn-ea"/>
                <a:cs typeface="+mn-cs"/>
              </a:defRPr>
            </a:lvl2pPr>
            <a:lvl3pPr marL="14288" indent="0" algn="l" defTabSz="914400" rtl="0" eaLnBrk="1" latinLnBrk="0" hangingPunct="1">
              <a:lnSpc>
                <a:spcPct val="90000"/>
              </a:lnSpc>
              <a:spcBef>
                <a:spcPts val="500"/>
              </a:spcBef>
              <a:buFont typeface="Arial" panose="020B0604020202020204" pitchFamily="34" charset="0"/>
              <a:buNone/>
              <a:tabLst/>
              <a:defRPr sz="1400" b="1" kern="1200" cap="all" baseline="0">
                <a:solidFill>
                  <a:schemeClr val="tx1"/>
                </a:solidFill>
                <a:latin typeface="Montserrat" panose="02000505000000020004" pitchFamily="2" charset="77"/>
                <a:ea typeface="+mn-ea"/>
                <a:cs typeface="+mn-cs"/>
              </a:defRPr>
            </a:lvl3pPr>
            <a:lvl4pPr marL="312738" indent="-219075" algn="l" defTabSz="914400" rtl="0" eaLnBrk="1" latinLnBrk="0" hangingPunct="1">
              <a:lnSpc>
                <a:spcPct val="90000"/>
              </a:lnSpc>
              <a:spcBef>
                <a:spcPts val="500"/>
              </a:spcBef>
              <a:buClr>
                <a:schemeClr val="tx2"/>
              </a:buClr>
              <a:buFont typeface="Arial" panose="020B0604020202020204" pitchFamily="34" charset="0"/>
              <a:buChar char="•"/>
              <a:tabLst/>
              <a:defRPr sz="1400" b="0" i="0" kern="1200">
                <a:solidFill>
                  <a:schemeClr val="tx1"/>
                </a:solidFill>
                <a:latin typeface="Montserrat" panose="02000505000000020004" pitchFamily="2" charset="77"/>
                <a:ea typeface="+mn-ea"/>
                <a:cs typeface="+mn-cs"/>
              </a:defRPr>
            </a:lvl4pPr>
            <a:lvl5pPr marL="627063" indent="-23653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ontserrat" panose="02000505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360000" rtl="0" eaLnBrk="1" fontAlgn="auto" latinLnBrk="0" hangingPunct="1">
              <a:lnSpc>
                <a:spcPct val="150000"/>
              </a:lnSpc>
              <a:spcBef>
                <a:spcPts val="0"/>
              </a:spcBef>
              <a:spcAft>
                <a:spcPts val="0"/>
              </a:spcAft>
              <a:buClr>
                <a:srgbClr val="BE0036"/>
              </a:buClr>
              <a:buSzTx/>
              <a:buFont typeface="Arial" panose="020B0604020202020204" pitchFamily="34" charset="0"/>
              <a:buNone/>
              <a:tabLst>
                <a:tab pos="360000" algn="l"/>
                <a:tab pos="720000" algn="l"/>
                <a:tab pos="1080000" algn="l"/>
                <a:tab pos="1440000" algn="l"/>
                <a:tab pos="1800000" algn="l"/>
                <a:tab pos="2160000" algn="l"/>
                <a:tab pos="2520000" algn="l"/>
              </a:tabLst>
              <a:defRPr/>
            </a:pPr>
            <a:endParaRPr kumimoji="0" lang="it-IT" sz="1800" b="0" i="0" u="none" strike="noStrike" kern="1200" cap="none" spc="0" normalizeH="0" baseline="0" noProof="0">
              <a:ln>
                <a:noFill/>
              </a:ln>
              <a:solidFill>
                <a:srgbClr val="333333"/>
              </a:solidFill>
              <a:effectLst/>
              <a:uLnTx/>
              <a:uFillTx/>
              <a:latin typeface="Montserrat" panose="02000505000000020004" pitchFamily="2" charset="77"/>
              <a:ea typeface="+mn-ea"/>
              <a:cs typeface="+mn-cs"/>
            </a:endParaRPr>
          </a:p>
          <a:p>
            <a:pPr marL="0" marR="0" lvl="0" indent="0" algn="l" defTabSz="360000" rtl="0" eaLnBrk="1" fontAlgn="auto" latinLnBrk="0" hangingPunct="1">
              <a:lnSpc>
                <a:spcPct val="150000"/>
              </a:lnSpc>
              <a:spcBef>
                <a:spcPts val="0"/>
              </a:spcBef>
              <a:spcAft>
                <a:spcPts val="0"/>
              </a:spcAft>
              <a:buClr>
                <a:srgbClr val="BE0036"/>
              </a:buClr>
              <a:buSzTx/>
              <a:buFont typeface="Arial" panose="020B0604020202020204" pitchFamily="34" charset="0"/>
              <a:buNone/>
              <a:tabLst>
                <a:tab pos="360000" algn="l"/>
                <a:tab pos="720000" algn="l"/>
                <a:tab pos="1080000" algn="l"/>
                <a:tab pos="1440000" algn="l"/>
                <a:tab pos="1800000" algn="l"/>
                <a:tab pos="2160000" algn="l"/>
                <a:tab pos="2520000" algn="l"/>
              </a:tabLst>
              <a:defRPr/>
            </a:pPr>
            <a:endParaRPr kumimoji="0" lang="it-IT" sz="1800" b="0" i="0" u="none" strike="noStrike" kern="1200" cap="none" spc="0" normalizeH="0" baseline="0" noProof="0">
              <a:ln>
                <a:noFill/>
              </a:ln>
              <a:solidFill>
                <a:srgbClr val="333333"/>
              </a:solidFill>
              <a:effectLst/>
              <a:uLnTx/>
              <a:uFillTx/>
              <a:latin typeface="Montserrat" panose="02000505000000020004" pitchFamily="2" charset="77"/>
              <a:ea typeface="+mn-ea"/>
              <a:cs typeface="+mn-cs"/>
            </a:endParaRPr>
          </a:p>
          <a:p>
            <a:pPr marL="285750" marR="0" lvl="0" indent="-285750" algn="l" defTabSz="360000" rtl="0" eaLnBrk="1" fontAlgn="auto" latinLnBrk="0" hangingPunct="1">
              <a:lnSpc>
                <a:spcPct val="150000"/>
              </a:lnSpc>
              <a:spcBef>
                <a:spcPts val="0"/>
              </a:spcBef>
              <a:spcAft>
                <a:spcPts val="0"/>
              </a:spcAft>
              <a:buClr>
                <a:srgbClr val="BE0036"/>
              </a:buClr>
              <a:buSzTx/>
              <a:buFont typeface="Arial" panose="020B0604020202020204" pitchFamily="34" charset="0"/>
              <a:buChar char="•"/>
              <a:tabLst>
                <a:tab pos="360000" algn="l"/>
                <a:tab pos="720000" algn="l"/>
                <a:tab pos="1080000" algn="l"/>
                <a:tab pos="1440000" algn="l"/>
                <a:tab pos="1800000" algn="l"/>
                <a:tab pos="2160000" algn="l"/>
                <a:tab pos="2520000" algn="l"/>
              </a:tabLst>
              <a:defRPr/>
            </a:pPr>
            <a:r>
              <a:rPr kumimoji="0" lang="it-IT" sz="1600" b="0" i="0" u="none" strike="noStrike" kern="1200" cap="none" spc="0" normalizeH="0" baseline="0" noProof="0">
                <a:ln>
                  <a:noFill/>
                </a:ln>
                <a:solidFill>
                  <a:srgbClr val="333333"/>
                </a:solidFill>
                <a:effectLst/>
                <a:uLnTx/>
                <a:uFillTx/>
                <a:latin typeface="Montserrat" panose="02000505000000020004" pitchFamily="2" charset="77"/>
                <a:ea typeface="+mn-ea"/>
                <a:cs typeface="+mn-cs"/>
              </a:rPr>
              <a:t>range è un metodo utile per costruire sequenze numeriche iterabili per cicli</a:t>
            </a:r>
            <a:endParaRPr kumimoji="0" lang="it-IT" sz="1800" b="0" i="0" u="none" strike="noStrike" kern="1200" cap="none" spc="0" normalizeH="0" baseline="0" noProof="0">
              <a:ln>
                <a:noFill/>
              </a:ln>
              <a:solidFill>
                <a:srgbClr val="333333"/>
              </a:solidFill>
              <a:effectLst/>
              <a:uLnTx/>
              <a:uFillTx/>
              <a:latin typeface="Montserrat" panose="02000505000000020004" pitchFamily="2" charset="77"/>
              <a:ea typeface="+mn-ea"/>
              <a:cs typeface="+mn-cs"/>
            </a:endParaRPr>
          </a:p>
          <a:p>
            <a:pPr marL="0" marR="0" lvl="0" indent="0" algn="l" defTabSz="360000" rtl="0" eaLnBrk="1" fontAlgn="auto" latinLnBrk="0" hangingPunct="1">
              <a:lnSpc>
                <a:spcPct val="150000"/>
              </a:lnSpc>
              <a:spcBef>
                <a:spcPts val="0"/>
              </a:spcBef>
              <a:spcAft>
                <a:spcPts val="0"/>
              </a:spcAft>
              <a:buClr>
                <a:srgbClr val="BE0036"/>
              </a:buClr>
              <a:buSzTx/>
              <a:buFont typeface="Arial" panose="020B0604020202020204" pitchFamily="34" charset="0"/>
              <a:buNone/>
              <a:tabLst>
                <a:tab pos="360000" algn="l"/>
                <a:tab pos="720000" algn="l"/>
                <a:tab pos="1080000" algn="l"/>
                <a:tab pos="1440000" algn="l"/>
                <a:tab pos="1800000" algn="l"/>
                <a:tab pos="2160000" algn="l"/>
                <a:tab pos="2520000" algn="l"/>
              </a:tabLst>
              <a:defRPr/>
            </a:pPr>
            <a:endParaRPr kumimoji="0" lang="it-IT" sz="1800" b="0" i="0" u="none" strike="noStrike" kern="1200" cap="none" spc="0" normalizeH="0" baseline="0" noProof="0">
              <a:ln>
                <a:noFill/>
              </a:ln>
              <a:solidFill>
                <a:srgbClr val="333333"/>
              </a:solidFill>
              <a:effectLst/>
              <a:uLnTx/>
              <a:uFillTx/>
              <a:latin typeface="Montserrat" panose="02000505000000020004" pitchFamily="2" charset="77"/>
              <a:ea typeface="+mn-ea"/>
              <a:cs typeface="+mn-cs"/>
            </a:endParaRPr>
          </a:p>
        </p:txBody>
      </p:sp>
    </p:spTree>
    <p:extLst>
      <p:ext uri="{BB962C8B-B14F-4D97-AF65-F5344CB8AC3E}">
        <p14:creationId xmlns:p14="http://schemas.microsoft.com/office/powerpoint/2010/main" val="14855021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1F331-A7D9-0F59-C0AE-7E6FCC5ADA4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0B677F45-C20F-8E07-9E64-1B764507B726}"/>
              </a:ext>
            </a:extLst>
          </p:cNvPr>
          <p:cNvSpPr>
            <a:spLocks noGrp="1"/>
          </p:cNvSpPr>
          <p:nvPr>
            <p:ph type="title"/>
          </p:nvPr>
        </p:nvSpPr>
        <p:spPr/>
        <p:txBody>
          <a:bodyPr/>
          <a:lstStyle/>
          <a:p>
            <a:r>
              <a:rPr lang="it-IT"/>
              <a:t>Loops </a:t>
            </a:r>
            <a:r>
              <a:rPr lang="it-IT" err="1"/>
              <a:t>methods</a:t>
            </a:r>
            <a:endParaRPr lang="it-IT"/>
          </a:p>
        </p:txBody>
      </p:sp>
      <p:sp>
        <p:nvSpPr>
          <p:cNvPr id="3" name="Segnaposto testo 2">
            <a:extLst>
              <a:ext uri="{FF2B5EF4-FFF2-40B4-BE49-F238E27FC236}">
                <a16:creationId xmlns:a16="http://schemas.microsoft.com/office/drawing/2014/main" id="{EC6C4269-D744-A10A-1637-2F2A13DA1F7C}"/>
              </a:ext>
            </a:extLst>
          </p:cNvPr>
          <p:cNvSpPr>
            <a:spLocks noGrp="1"/>
          </p:cNvSpPr>
          <p:nvPr>
            <p:ph type="body" sz="quarter" idx="11"/>
          </p:nvPr>
        </p:nvSpPr>
        <p:spPr/>
        <p:txBody>
          <a:bodyPr/>
          <a:lstStyle/>
          <a:p>
            <a:r>
              <a:rPr lang="it-IT"/>
              <a:t>LOOPS</a:t>
            </a:r>
          </a:p>
        </p:txBody>
      </p:sp>
      <p:sp>
        <p:nvSpPr>
          <p:cNvPr id="4" name="Segnaposto contenuto 3">
            <a:extLst>
              <a:ext uri="{FF2B5EF4-FFF2-40B4-BE49-F238E27FC236}">
                <a16:creationId xmlns:a16="http://schemas.microsoft.com/office/drawing/2014/main" id="{4B3668F0-54DA-CD4A-F6AE-3E83D986C584}"/>
              </a:ext>
            </a:extLst>
          </p:cNvPr>
          <p:cNvSpPr>
            <a:spLocks noGrp="1"/>
          </p:cNvSpPr>
          <p:nvPr>
            <p:ph sz="quarter" idx="10"/>
          </p:nvPr>
        </p:nvSpPr>
        <p:spPr>
          <a:xfrm>
            <a:off x="996523" y="1437114"/>
            <a:ext cx="3740070" cy="4752975"/>
          </a:xfrm>
        </p:spPr>
        <p:txBody>
          <a:bodyPr>
            <a:normAutofit/>
          </a:bodyPr>
          <a:lstStyle/>
          <a:p>
            <a:endParaRPr lang="it-IT"/>
          </a:p>
          <a:p>
            <a:endParaRPr lang="it-IT"/>
          </a:p>
          <a:p>
            <a:r>
              <a:rPr lang="it-IT"/>
              <a:t>Anche questa volta Python si presenta con utili metodi di loop integrati:</a:t>
            </a:r>
          </a:p>
          <a:p>
            <a:pPr marL="285750" indent="-285750">
              <a:buFont typeface="Arial" panose="020B0604020202020204" pitchFamily="34" charset="0"/>
              <a:buChar char="•"/>
            </a:pPr>
            <a:r>
              <a:rPr lang="it-IT">
                <a:latin typeface="Courier New" panose="02070309020205020404" pitchFamily="49" charset="0"/>
                <a:cs typeface="Courier New" panose="02070309020205020404" pitchFamily="49" charset="0"/>
              </a:rPr>
              <a:t>enumerate(list)</a:t>
            </a:r>
            <a:br>
              <a:rPr lang="it-IT"/>
            </a:br>
            <a:r>
              <a:rPr lang="it-IT"/>
              <a:t>restituisce una </a:t>
            </a:r>
            <a:r>
              <a:rPr lang="it-IT" err="1"/>
              <a:t>tupla</a:t>
            </a:r>
            <a:r>
              <a:rPr lang="it-IT"/>
              <a:t> con l'indice e l'elemento della lista</a:t>
            </a:r>
          </a:p>
          <a:p>
            <a:pPr marL="285750" indent="-285750">
              <a:buFont typeface="Arial" panose="020B0604020202020204" pitchFamily="34" charset="0"/>
              <a:buChar char="•"/>
            </a:pPr>
            <a:r>
              <a:rPr lang="it-IT">
                <a:latin typeface="Courier New" panose="02070309020205020404" pitchFamily="49" charset="0"/>
                <a:cs typeface="Courier New" panose="02070309020205020404" pitchFamily="49" charset="0"/>
              </a:rPr>
              <a:t>zip(lists)</a:t>
            </a:r>
            <a:br>
              <a:rPr lang="it-IT"/>
            </a:br>
            <a:r>
              <a:rPr lang="it-IT"/>
              <a:t>restituisce una </a:t>
            </a:r>
            <a:r>
              <a:rPr lang="it-IT" err="1"/>
              <a:t>tupla</a:t>
            </a:r>
            <a:r>
              <a:rPr lang="it-IT"/>
              <a:t> con ogni elemento di due o più liste</a:t>
            </a:r>
          </a:p>
        </p:txBody>
      </p:sp>
      <p:pic>
        <p:nvPicPr>
          <p:cNvPr id="6" name="Immagine 5">
            <a:extLst>
              <a:ext uri="{FF2B5EF4-FFF2-40B4-BE49-F238E27FC236}">
                <a16:creationId xmlns:a16="http://schemas.microsoft.com/office/drawing/2014/main" id="{A4789DCB-EC17-6795-29A7-B9058BB91A17}"/>
              </a:ext>
            </a:extLst>
          </p:cNvPr>
          <p:cNvPicPr>
            <a:picLocks noChangeAspect="1"/>
          </p:cNvPicPr>
          <p:nvPr/>
        </p:nvPicPr>
        <p:blipFill rotWithShape="1">
          <a:blip r:embed="rId2"/>
          <a:srcRect l="7284" t="10267" r="8036" b="10533"/>
          <a:stretch/>
        </p:blipFill>
        <p:spPr>
          <a:xfrm>
            <a:off x="5598702" y="1823447"/>
            <a:ext cx="5548307" cy="3980307"/>
          </a:xfrm>
          <a:prstGeom prst="rect">
            <a:avLst/>
          </a:prstGeom>
        </p:spPr>
      </p:pic>
    </p:spTree>
    <p:extLst>
      <p:ext uri="{BB962C8B-B14F-4D97-AF65-F5344CB8AC3E}">
        <p14:creationId xmlns:p14="http://schemas.microsoft.com/office/powerpoint/2010/main" val="38313848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7AEBF3-EA7B-7392-EA44-F17651FD9862}"/>
              </a:ext>
            </a:extLst>
          </p:cNvPr>
          <p:cNvSpPr>
            <a:spLocks noGrp="1"/>
          </p:cNvSpPr>
          <p:nvPr>
            <p:ph type="title"/>
          </p:nvPr>
        </p:nvSpPr>
        <p:spPr/>
        <p:txBody>
          <a:bodyPr/>
          <a:lstStyle/>
          <a:p>
            <a:r>
              <a:rPr lang="it-IT" err="1"/>
              <a:t>Exercises</a:t>
            </a:r>
            <a:endParaRPr lang="it-IT"/>
          </a:p>
        </p:txBody>
      </p:sp>
      <p:sp>
        <p:nvSpPr>
          <p:cNvPr id="3" name="Segnaposto testo 2">
            <a:extLst>
              <a:ext uri="{FF2B5EF4-FFF2-40B4-BE49-F238E27FC236}">
                <a16:creationId xmlns:a16="http://schemas.microsoft.com/office/drawing/2014/main" id="{DA85B498-47D1-0AC7-53EA-BC10326B1778}"/>
              </a:ext>
            </a:extLst>
          </p:cNvPr>
          <p:cNvSpPr>
            <a:spLocks noGrp="1"/>
          </p:cNvSpPr>
          <p:nvPr>
            <p:ph type="body" sz="quarter" idx="11"/>
          </p:nvPr>
        </p:nvSpPr>
        <p:spPr/>
        <p:txBody>
          <a:bodyPr/>
          <a:lstStyle/>
          <a:p>
            <a:r>
              <a:rPr lang="it-IT"/>
              <a:t>LISTS, TUPLES AND LOOPS</a:t>
            </a:r>
          </a:p>
        </p:txBody>
      </p:sp>
      <mc:AlternateContent xmlns:mc="http://schemas.openxmlformats.org/markup-compatibility/2006" xmlns:a14="http://schemas.microsoft.com/office/drawing/2010/main">
        <mc:Choice Requires="a14">
          <p:sp>
            <p:nvSpPr>
              <p:cNvPr id="4" name="Segnaposto contenuto 3">
                <a:extLst>
                  <a:ext uri="{FF2B5EF4-FFF2-40B4-BE49-F238E27FC236}">
                    <a16:creationId xmlns:a16="http://schemas.microsoft.com/office/drawing/2014/main" id="{BDB2DFB1-AD8B-C613-8727-55C9886D600B}"/>
                  </a:ext>
                </a:extLst>
              </p:cNvPr>
              <p:cNvSpPr>
                <a:spLocks noGrp="1"/>
              </p:cNvSpPr>
              <p:nvPr>
                <p:ph sz="quarter" idx="10"/>
              </p:nvPr>
            </p:nvSpPr>
            <p:spPr/>
            <p:txBody>
              <a:bodyPr>
                <a:normAutofit/>
              </a:bodyPr>
              <a:lstStyle/>
              <a:p>
                <a:pPr marL="342900" indent="-342900">
                  <a:buFont typeface="+mj-lt"/>
                  <a:buAutoNum type="arabicPeriod"/>
                </a:pPr>
                <a:endParaRPr lang="it-IT" sz="1600" dirty="0"/>
              </a:p>
              <a:p>
                <a:pPr marL="342900" indent="-342900">
                  <a:buFont typeface="+mj-lt"/>
                  <a:buAutoNum type="arabicPeriod"/>
                </a:pPr>
                <a:r>
                  <a:rPr lang="it-IT" sz="1600" dirty="0"/>
                  <a:t>La distanza di </a:t>
                </a:r>
                <a:r>
                  <a:rPr lang="it-IT" sz="1600" dirty="0" err="1"/>
                  <a:t>Hamming</a:t>
                </a:r>
                <a:r>
                  <a:rPr lang="it-IT" sz="1600" dirty="0"/>
                  <a:t> tra due stringhe di uguale lunghezza è il numero di posizioni in cui i caratteri sono diversi. Scrivi una funzione per calcolare la distanza di </a:t>
                </a:r>
                <a:r>
                  <a:rPr lang="it-IT" sz="1600" dirty="0" err="1"/>
                  <a:t>Hamming</a:t>
                </a:r>
                <a:r>
                  <a:rPr lang="it-IT" sz="1600" dirty="0"/>
                  <a:t> tra due stringhe, s1 e s2.</a:t>
                </a:r>
              </a:p>
              <a:p>
                <a:pPr marL="342900" indent="-342900">
                  <a:buFont typeface="+mj-lt"/>
                  <a:buAutoNum type="arabicPeriod"/>
                </a:pPr>
                <a:endParaRPr lang="it-IT" sz="1600" dirty="0"/>
              </a:p>
              <a:p>
                <a:pPr marL="342900" indent="-342900">
                  <a:buFont typeface="+mj-lt"/>
                  <a:buAutoNum type="arabicPeriod"/>
                </a:pPr>
                <a:r>
                  <a:rPr lang="it-IT" sz="1600" dirty="0"/>
                  <a:t>La funzione fattoriale</a:t>
                </a:r>
                <a14:m>
                  <m:oMath xmlns:m="http://schemas.openxmlformats.org/officeDocument/2006/math">
                    <m:r>
                      <a:rPr lang="it-IT" sz="1600" b="0" i="0" smtClean="0">
                        <a:latin typeface="Cambria Math" panose="02040503050406030204" pitchFamily="18" charset="0"/>
                      </a:rPr>
                      <m:t> </m:t>
                    </m:r>
                    <m:r>
                      <a:rPr lang="it-IT" sz="1600" b="0" i="1" smtClean="0">
                        <a:latin typeface="Cambria Math" panose="02040503050406030204" pitchFamily="18" charset="0"/>
                      </a:rPr>
                      <m:t>𝑛</m:t>
                    </m:r>
                    <m:r>
                      <a:rPr lang="it-IT" sz="1600" b="0" i="1" smtClean="0">
                        <a:latin typeface="Cambria Math" panose="02040503050406030204" pitchFamily="18" charset="0"/>
                      </a:rPr>
                      <m:t>!=</m:t>
                    </m:r>
                    <m:r>
                      <a:rPr lang="it-IT" sz="1600" b="0" i="1" smtClean="0">
                        <a:latin typeface="Cambria Math" panose="02040503050406030204" pitchFamily="18" charset="0"/>
                      </a:rPr>
                      <m:t>𝑛</m:t>
                    </m:r>
                    <m:r>
                      <a:rPr lang="it-IT" sz="1600" b="0" i="1" smtClean="0">
                        <a:latin typeface="Cambria Math" panose="02040503050406030204" pitchFamily="18" charset="0"/>
                      </a:rPr>
                      <m:t>⋅</m:t>
                    </m:r>
                    <m:d>
                      <m:dPr>
                        <m:ctrlPr>
                          <a:rPr lang="it-IT" sz="1600" b="0" i="1" smtClean="0">
                            <a:latin typeface="Cambria Math" panose="02040503050406030204" pitchFamily="18" charset="0"/>
                          </a:rPr>
                        </m:ctrlPr>
                      </m:dPr>
                      <m:e>
                        <m:r>
                          <a:rPr lang="it-IT" sz="1600" b="0" i="1" smtClean="0">
                            <a:latin typeface="Cambria Math" panose="02040503050406030204" pitchFamily="18" charset="0"/>
                          </a:rPr>
                          <m:t>𝑛</m:t>
                        </m:r>
                        <m:r>
                          <a:rPr lang="it-IT" sz="1600" b="0" i="1" smtClean="0">
                            <a:latin typeface="Cambria Math" panose="02040503050406030204" pitchFamily="18" charset="0"/>
                          </a:rPr>
                          <m:t>−1</m:t>
                        </m:r>
                      </m:e>
                    </m:d>
                    <m:r>
                      <a:rPr lang="it-IT" sz="1600" b="0" i="1" smtClean="0">
                        <a:latin typeface="Cambria Math" panose="02040503050406030204" pitchFamily="18" charset="0"/>
                      </a:rPr>
                      <m:t>⋅</m:t>
                    </m:r>
                    <m:d>
                      <m:dPr>
                        <m:ctrlPr>
                          <a:rPr lang="it-IT" sz="1600" b="0" i="1" smtClean="0">
                            <a:latin typeface="Cambria Math" panose="02040503050406030204" pitchFamily="18" charset="0"/>
                          </a:rPr>
                        </m:ctrlPr>
                      </m:dPr>
                      <m:e>
                        <m:r>
                          <a:rPr lang="it-IT" sz="1600" b="0" i="1" smtClean="0">
                            <a:latin typeface="Cambria Math" panose="02040503050406030204" pitchFamily="18" charset="0"/>
                          </a:rPr>
                          <m:t>𝑛</m:t>
                        </m:r>
                        <m:r>
                          <a:rPr lang="it-IT" sz="1600" b="0" i="1" smtClean="0">
                            <a:latin typeface="Cambria Math" panose="02040503050406030204" pitchFamily="18" charset="0"/>
                          </a:rPr>
                          <m:t>−2</m:t>
                        </m:r>
                      </m:e>
                    </m:d>
                    <m:r>
                      <a:rPr lang="it-IT" sz="1600" b="0" i="1" smtClean="0">
                        <a:latin typeface="Cambria Math" panose="02040503050406030204" pitchFamily="18" charset="0"/>
                      </a:rPr>
                      <m:t>…3⋅2⋅1</m:t>
                    </m:r>
                  </m:oMath>
                </a14:m>
                <a:r>
                  <a:rPr lang="it-IT" sz="1600" dirty="0"/>
                  <a:t> è il prodotto dei primi </a:t>
                </a:r>
                <a:r>
                  <a:rPr lang="it-IT" sz="1600" dirty="0" err="1"/>
                  <a:t>n</a:t>
                </a:r>
                <a:r>
                  <a:rPr lang="it-IT" sz="1600" dirty="0"/>
                  <a:t> numeri interi positivi. Scrivi una routine per calcolare il fattoriale in Python.</a:t>
                </a:r>
              </a:p>
              <a:p>
                <a:endParaRPr lang="it-IT" sz="1600" dirty="0"/>
              </a:p>
              <a:p>
                <a:endParaRPr lang="it-IT" sz="1600" dirty="0"/>
              </a:p>
            </p:txBody>
          </p:sp>
        </mc:Choice>
        <mc:Fallback xmlns="">
          <p:sp>
            <p:nvSpPr>
              <p:cNvPr id="4" name="Segnaposto contenuto 3">
                <a:extLst>
                  <a:ext uri="{FF2B5EF4-FFF2-40B4-BE49-F238E27FC236}">
                    <a16:creationId xmlns:a16="http://schemas.microsoft.com/office/drawing/2014/main" id="{BDB2DFB1-AD8B-C613-8727-55C9886D600B}"/>
                  </a:ext>
                </a:extLst>
              </p:cNvPr>
              <p:cNvSpPr>
                <a:spLocks noGrp="1" noRot="1" noChangeAspect="1" noMove="1" noResize="1" noEditPoints="1" noAdjustHandles="1" noChangeArrowheads="1" noChangeShapeType="1" noTextEdit="1"/>
              </p:cNvSpPr>
              <p:nvPr>
                <p:ph sz="quarter" idx="10"/>
              </p:nvPr>
            </p:nvSpPr>
            <p:spPr>
              <a:blipFill>
                <a:blip r:embed="rId2"/>
                <a:stretch>
                  <a:fillRect l="-1261"/>
                </a:stretch>
              </a:blipFill>
            </p:spPr>
            <p:txBody>
              <a:bodyPr/>
              <a:lstStyle/>
              <a:p>
                <a:r>
                  <a:rPr lang="it-IT">
                    <a:noFill/>
                  </a:rPr>
                  <a:t> </a:t>
                </a:r>
              </a:p>
            </p:txBody>
          </p:sp>
        </mc:Fallback>
      </mc:AlternateContent>
    </p:spTree>
    <p:extLst>
      <p:ext uri="{BB962C8B-B14F-4D97-AF65-F5344CB8AC3E}">
        <p14:creationId xmlns:p14="http://schemas.microsoft.com/office/powerpoint/2010/main" val="21633685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7F6757-0994-CEA8-FE1A-3A389983973F}"/>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C3BA686-067F-8DA6-31A1-7D09D70E49A1}"/>
              </a:ext>
            </a:extLst>
          </p:cNvPr>
          <p:cNvSpPr>
            <a:spLocks noGrp="1"/>
          </p:cNvSpPr>
          <p:nvPr>
            <p:ph type="title"/>
          </p:nvPr>
        </p:nvSpPr>
        <p:spPr/>
        <p:txBody>
          <a:bodyPr/>
          <a:lstStyle/>
          <a:p>
            <a:r>
              <a:rPr lang="it-IT" err="1"/>
              <a:t>While</a:t>
            </a:r>
            <a:r>
              <a:rPr lang="it-IT"/>
              <a:t> loop</a:t>
            </a:r>
          </a:p>
        </p:txBody>
      </p:sp>
      <p:sp>
        <p:nvSpPr>
          <p:cNvPr id="3" name="Segnaposto testo 2">
            <a:extLst>
              <a:ext uri="{FF2B5EF4-FFF2-40B4-BE49-F238E27FC236}">
                <a16:creationId xmlns:a16="http://schemas.microsoft.com/office/drawing/2014/main" id="{E12A6BFD-052A-0B41-6992-CE7A79EEE590}"/>
              </a:ext>
            </a:extLst>
          </p:cNvPr>
          <p:cNvSpPr>
            <a:spLocks noGrp="1"/>
          </p:cNvSpPr>
          <p:nvPr>
            <p:ph type="body" sz="quarter" idx="11"/>
          </p:nvPr>
        </p:nvSpPr>
        <p:spPr/>
        <p:txBody>
          <a:bodyPr/>
          <a:lstStyle/>
          <a:p>
            <a:r>
              <a:rPr lang="it-IT"/>
              <a:t>FLOW CONTROL</a:t>
            </a:r>
          </a:p>
        </p:txBody>
      </p:sp>
      <p:sp>
        <p:nvSpPr>
          <p:cNvPr id="8" name="CasellaDiTesto 7">
            <a:extLst>
              <a:ext uri="{FF2B5EF4-FFF2-40B4-BE49-F238E27FC236}">
                <a16:creationId xmlns:a16="http://schemas.microsoft.com/office/drawing/2014/main" id="{7463115D-39C8-E2C8-9113-1DE4D3C9B8F6}"/>
              </a:ext>
            </a:extLst>
          </p:cNvPr>
          <p:cNvSpPr txBox="1"/>
          <p:nvPr/>
        </p:nvSpPr>
        <p:spPr>
          <a:xfrm>
            <a:off x="867918" y="3175648"/>
            <a:ext cx="5557266"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33333"/>
                </a:solidFill>
                <a:effectLst/>
                <a:uLnTx/>
                <a:uFillTx/>
                <a:latin typeface="Consolas" panose="020B0609020204030204" pitchFamily="49" charset="0"/>
                <a:ea typeface="+mn-ea"/>
                <a:cs typeface="+mn-cs"/>
              </a:rPr>
              <a:t>while condition: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33333"/>
                </a:solidFill>
                <a:effectLst/>
                <a:uLnTx/>
                <a:uFillTx/>
                <a:latin typeface="Consolas" panose="020B0609020204030204" pitchFamily="49" charset="0"/>
                <a:ea typeface="+mn-ea"/>
                <a:cs typeface="+mn-cs"/>
              </a:rPr>
              <a:t>    # Code block executed while condition is True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33333"/>
                </a:solidFill>
                <a:effectLst/>
                <a:uLnTx/>
                <a:uFillTx/>
                <a:latin typeface="Consolas" panose="020B0609020204030204" pitchFamily="49" charset="0"/>
                <a:ea typeface="+mn-ea"/>
                <a:cs typeface="+mn-cs"/>
              </a:rPr>
              <a:t>    statement1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33333"/>
                </a:solidFill>
                <a:effectLst/>
                <a:uLnTx/>
                <a:uFillTx/>
                <a:latin typeface="Consolas" panose="020B0609020204030204" pitchFamily="49" charset="0"/>
                <a:ea typeface="+mn-ea"/>
                <a:cs typeface="+mn-cs"/>
              </a:rPr>
              <a:t>    statement2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333333"/>
                </a:solidFill>
                <a:effectLst/>
                <a:uLnTx/>
                <a:uFillTx/>
                <a:latin typeface="Consolas" panose="020B0609020204030204" pitchFamily="49" charset="0"/>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33333"/>
              </a:solidFill>
              <a:effectLst/>
              <a:uLnTx/>
              <a:uFillTx/>
              <a:latin typeface="Consolas" panose="020B0609020204030204" pitchFamily="49" charset="0"/>
              <a:ea typeface="+mn-ea"/>
              <a:cs typeface="+mn-cs"/>
            </a:endParaRPr>
          </a:p>
        </p:txBody>
      </p:sp>
      <p:sp>
        <p:nvSpPr>
          <p:cNvPr id="9" name="Segnaposto contenuto 3">
            <a:extLst>
              <a:ext uri="{FF2B5EF4-FFF2-40B4-BE49-F238E27FC236}">
                <a16:creationId xmlns:a16="http://schemas.microsoft.com/office/drawing/2014/main" id="{B476F771-EE72-6B90-2C4A-B8E297A594B0}"/>
              </a:ext>
            </a:extLst>
          </p:cNvPr>
          <p:cNvSpPr>
            <a:spLocks noGrp="1"/>
          </p:cNvSpPr>
          <p:nvPr>
            <p:ph sz="quarter" idx="10"/>
          </p:nvPr>
        </p:nvSpPr>
        <p:spPr>
          <a:xfrm>
            <a:off x="612474" y="1304925"/>
            <a:ext cx="11063589" cy="4752975"/>
          </a:xfrm>
        </p:spPr>
        <p:txBody>
          <a:bodyPr>
            <a:normAutofit/>
          </a:bodyPr>
          <a:lstStyle/>
          <a:p>
            <a:r>
              <a:rPr lang="it-IT" sz="1600"/>
              <a:t>Il ciclo </a:t>
            </a:r>
            <a:r>
              <a:rPr lang="it-IT" sz="1600" err="1"/>
              <a:t>while</a:t>
            </a:r>
            <a:r>
              <a:rPr lang="it-IT" sz="1600"/>
              <a:t> esegue un blocco di codice finché la condizione viene soddisfatta</a:t>
            </a:r>
            <a:endParaRPr lang="it-IT" sz="1600" i="1"/>
          </a:p>
        </p:txBody>
      </p:sp>
      <p:pic>
        <p:nvPicPr>
          <p:cNvPr id="5" name="Immagine 4">
            <a:extLst>
              <a:ext uri="{FF2B5EF4-FFF2-40B4-BE49-F238E27FC236}">
                <a16:creationId xmlns:a16="http://schemas.microsoft.com/office/drawing/2014/main" id="{74233FEE-D60D-DBB5-C3F1-6DFF4340DBB4}"/>
              </a:ext>
            </a:extLst>
          </p:cNvPr>
          <p:cNvPicPr>
            <a:picLocks noChangeAspect="1"/>
          </p:cNvPicPr>
          <p:nvPr/>
        </p:nvPicPr>
        <p:blipFill rotWithShape="1">
          <a:blip r:embed="rId2"/>
          <a:srcRect r="25596"/>
          <a:stretch/>
        </p:blipFill>
        <p:spPr>
          <a:xfrm>
            <a:off x="5802598" y="1890076"/>
            <a:ext cx="5316505" cy="3728629"/>
          </a:xfrm>
          <a:prstGeom prst="rect">
            <a:avLst/>
          </a:prstGeom>
        </p:spPr>
      </p:pic>
    </p:spTree>
    <p:extLst>
      <p:ext uri="{BB962C8B-B14F-4D97-AF65-F5344CB8AC3E}">
        <p14:creationId xmlns:p14="http://schemas.microsoft.com/office/powerpoint/2010/main" val="36982560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790BA-E23E-2B9A-73D7-0C8BAD94B652}"/>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A05D0D3-85B3-796B-7859-2592A3B61691}"/>
              </a:ext>
            </a:extLst>
          </p:cNvPr>
          <p:cNvSpPr>
            <a:spLocks noGrp="1"/>
          </p:cNvSpPr>
          <p:nvPr>
            <p:ph type="title"/>
          </p:nvPr>
        </p:nvSpPr>
        <p:spPr/>
        <p:txBody>
          <a:bodyPr/>
          <a:lstStyle/>
          <a:p>
            <a:r>
              <a:rPr lang="it-IT" err="1"/>
              <a:t>Example</a:t>
            </a:r>
            <a:endParaRPr lang="it-IT"/>
          </a:p>
        </p:txBody>
      </p:sp>
      <p:sp>
        <p:nvSpPr>
          <p:cNvPr id="3" name="Segnaposto testo 2">
            <a:extLst>
              <a:ext uri="{FF2B5EF4-FFF2-40B4-BE49-F238E27FC236}">
                <a16:creationId xmlns:a16="http://schemas.microsoft.com/office/drawing/2014/main" id="{8402CB2A-798C-7B2F-2681-A3A928D319A8}"/>
              </a:ext>
            </a:extLst>
          </p:cNvPr>
          <p:cNvSpPr>
            <a:spLocks noGrp="1"/>
          </p:cNvSpPr>
          <p:nvPr>
            <p:ph type="body" sz="quarter" idx="11"/>
          </p:nvPr>
        </p:nvSpPr>
        <p:spPr/>
        <p:txBody>
          <a:bodyPr/>
          <a:lstStyle/>
          <a:p>
            <a:r>
              <a:rPr lang="it-IT"/>
              <a:t>FLOW CONTROL</a:t>
            </a:r>
          </a:p>
        </p:txBody>
      </p:sp>
      <p:pic>
        <p:nvPicPr>
          <p:cNvPr id="10" name="Immagine 9">
            <a:extLst>
              <a:ext uri="{FF2B5EF4-FFF2-40B4-BE49-F238E27FC236}">
                <a16:creationId xmlns:a16="http://schemas.microsoft.com/office/drawing/2014/main" id="{1EBF348C-9D73-1F61-382D-3B9A439FB3AE}"/>
              </a:ext>
            </a:extLst>
          </p:cNvPr>
          <p:cNvPicPr>
            <a:picLocks noChangeAspect="1"/>
          </p:cNvPicPr>
          <p:nvPr/>
        </p:nvPicPr>
        <p:blipFill>
          <a:blip r:embed="rId2"/>
          <a:stretch>
            <a:fillRect/>
          </a:stretch>
        </p:blipFill>
        <p:spPr>
          <a:xfrm>
            <a:off x="3341330" y="-177229"/>
            <a:ext cx="6159073" cy="7212457"/>
          </a:xfrm>
          <a:prstGeom prst="rect">
            <a:avLst/>
          </a:prstGeom>
        </p:spPr>
      </p:pic>
    </p:spTree>
    <p:extLst>
      <p:ext uri="{BB962C8B-B14F-4D97-AF65-F5344CB8AC3E}">
        <p14:creationId xmlns:p14="http://schemas.microsoft.com/office/powerpoint/2010/main" val="25338936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D80CE-4527-39A4-F208-1714DDCC0BA1}"/>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902F049-1C99-8219-09BD-4B8DFB52FF54}"/>
              </a:ext>
            </a:extLst>
          </p:cNvPr>
          <p:cNvSpPr>
            <a:spLocks noGrp="1"/>
          </p:cNvSpPr>
          <p:nvPr>
            <p:ph type="title"/>
          </p:nvPr>
        </p:nvSpPr>
        <p:spPr/>
        <p:txBody>
          <a:bodyPr/>
          <a:lstStyle/>
          <a:p>
            <a:r>
              <a:rPr lang="en-US"/>
              <a:t>Exercises</a:t>
            </a:r>
          </a:p>
        </p:txBody>
      </p:sp>
      <p:sp>
        <p:nvSpPr>
          <p:cNvPr id="3" name="Segnaposto testo 2">
            <a:extLst>
              <a:ext uri="{FF2B5EF4-FFF2-40B4-BE49-F238E27FC236}">
                <a16:creationId xmlns:a16="http://schemas.microsoft.com/office/drawing/2014/main" id="{22AA32D6-1899-47C1-C078-B0DFADA42D5F}"/>
              </a:ext>
            </a:extLst>
          </p:cNvPr>
          <p:cNvSpPr>
            <a:spLocks noGrp="1"/>
          </p:cNvSpPr>
          <p:nvPr>
            <p:ph type="body" sz="quarter" idx="11"/>
          </p:nvPr>
        </p:nvSpPr>
        <p:spPr/>
        <p:txBody>
          <a:bodyPr/>
          <a:lstStyle/>
          <a:p>
            <a:r>
              <a:rPr lang="it-IT"/>
              <a:t>LISTS, TUPLES AND LOOPS</a:t>
            </a:r>
          </a:p>
        </p:txBody>
      </p:sp>
      <p:sp>
        <p:nvSpPr>
          <p:cNvPr id="4" name="Segnaposto contenuto 3">
            <a:extLst>
              <a:ext uri="{FF2B5EF4-FFF2-40B4-BE49-F238E27FC236}">
                <a16:creationId xmlns:a16="http://schemas.microsoft.com/office/drawing/2014/main" id="{4053E2C5-A0C8-3A52-1A82-98E7524AB0D8}"/>
              </a:ext>
            </a:extLst>
          </p:cNvPr>
          <p:cNvSpPr>
            <a:spLocks noGrp="1"/>
          </p:cNvSpPr>
          <p:nvPr>
            <p:ph sz="quarter" idx="10"/>
          </p:nvPr>
        </p:nvSpPr>
        <p:spPr/>
        <p:txBody>
          <a:bodyPr>
            <a:normAutofit fontScale="85000" lnSpcReduction="20000"/>
          </a:bodyPr>
          <a:lstStyle/>
          <a:p>
            <a:r>
              <a:rPr lang="it-IT" sz="1600" i="1" dirty="0"/>
              <a:t>L'algoritmo di </a:t>
            </a:r>
            <a:r>
              <a:rPr lang="it-IT" sz="1600" i="1" dirty="0" err="1"/>
              <a:t>Luhn</a:t>
            </a:r>
            <a:r>
              <a:rPr lang="it-IT" sz="1600" i="1" dirty="0"/>
              <a:t> </a:t>
            </a:r>
            <a:r>
              <a:rPr lang="it-IT" sz="1600" dirty="0"/>
              <a:t>è una formula di </a:t>
            </a:r>
            <a:r>
              <a:rPr lang="it-IT" sz="1600" dirty="0" err="1"/>
              <a:t>checksum</a:t>
            </a:r>
            <a:r>
              <a:rPr lang="it-IT" sz="1600" dirty="0"/>
              <a:t> utilizzata per convalidare i numeri di carte di credito e conti bancari. È progettato per prevenire errori comuni nella trascrizione del numero e rileva tutti gli errori a singola cifra e quasi tutte le trasposizioni di due cifre adiacenti. </a:t>
            </a:r>
          </a:p>
          <a:p>
            <a:r>
              <a:rPr lang="it-IT" sz="1600" dirty="0"/>
              <a:t>L'algoritmo può essere scritto come segue:</a:t>
            </a:r>
          </a:p>
          <a:p>
            <a:pPr marL="342900" indent="-342900">
              <a:buFont typeface="+mj-lt"/>
              <a:buAutoNum type="arabicPeriod"/>
            </a:pPr>
            <a:r>
              <a:rPr lang="it-IT" sz="1600" dirty="0"/>
              <a:t>Inverti il numero: considera il numero di carta di credito come una sequenza di cifre e inverti l'ordine di queste cifre.</a:t>
            </a:r>
          </a:p>
          <a:p>
            <a:pPr marL="342900" indent="-342900">
              <a:buFont typeface="+mj-lt"/>
              <a:buAutoNum type="arabicPeriod"/>
            </a:pPr>
            <a:r>
              <a:rPr lang="it-IT" sz="1600" dirty="0"/>
              <a:t>Raddoppia le cifre a posizione pari (indici dispari): partendo dalla prima cifra del numero invertito (quella originariamente all'ultima posizione) , raddoppia il valore di ogni cifra che si trova in una posizione pari (seconda cifra, quarta cifra, sesta cifra, ecc.).</a:t>
            </a:r>
          </a:p>
          <a:p>
            <a:pPr marL="342900" indent="-342900">
              <a:buFont typeface="+mj-lt"/>
              <a:buAutoNum type="arabicPeriod"/>
            </a:pPr>
            <a:r>
              <a:rPr lang="it-IT" sz="1600" dirty="0"/>
              <a:t>Se una cifra raddoppiata risulta in un numero maggiore di 9, somma le due cifre che la compongono (ad esempio, la cifra 6 diventa 12, quindi 12 diventa 1+2 = 3).</a:t>
            </a:r>
          </a:p>
          <a:p>
            <a:pPr marL="342900" indent="-342900">
              <a:buFont typeface="+mj-lt"/>
              <a:buAutoNum type="arabicPeriod"/>
            </a:pPr>
            <a:r>
              <a:rPr lang="it-IT" sz="1600" dirty="0"/>
              <a:t>Somma tutte le cifre: somma tutte le cifre del numero modificato (incluse quelle che non sono state raddoppiate e quelle che sono state modificate al passo 3).</a:t>
            </a:r>
          </a:p>
          <a:p>
            <a:pPr marL="342900" indent="-342900">
              <a:buFont typeface="+mj-lt"/>
              <a:buAutoNum type="arabicPeriod"/>
            </a:pPr>
            <a:r>
              <a:rPr lang="it-IT" sz="1600" dirty="0"/>
              <a:t>Se la somma dell'array modulo 10 è 0, il numero di carta di credito è valido.</a:t>
            </a:r>
          </a:p>
          <a:p>
            <a:endParaRPr lang="it-IT" sz="1600" dirty="0"/>
          </a:p>
          <a:p>
            <a:r>
              <a:rPr lang="it-IT" sz="1600" dirty="0"/>
              <a:t>Scrivi un programma Python che accetti un numero di carta di credito come una stringa di cifre (possibilmente a gruppi, separate da spazi) e stabilisca se è valido o meno. Ad esempio, la stringa "4799 2739 8713 6272" è un numero di carta di credito valido, ma qualsiasi numero con una singola cifra in questa stringa non viene modificato.</a:t>
            </a:r>
            <a:endParaRPr lang="en-US" sz="1600" dirty="0"/>
          </a:p>
        </p:txBody>
      </p:sp>
    </p:spTree>
    <p:extLst>
      <p:ext uri="{BB962C8B-B14F-4D97-AF65-F5344CB8AC3E}">
        <p14:creationId xmlns:p14="http://schemas.microsoft.com/office/powerpoint/2010/main" val="26774768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CC743A-8559-90C1-0AD3-281DD965845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4BFD17D-B158-CF2F-E798-E3DFD3CD96C9}"/>
              </a:ext>
            </a:extLst>
          </p:cNvPr>
          <p:cNvSpPr>
            <a:spLocks noGrp="1"/>
          </p:cNvSpPr>
          <p:nvPr>
            <p:ph type="title"/>
          </p:nvPr>
        </p:nvSpPr>
        <p:spPr/>
        <p:txBody>
          <a:bodyPr/>
          <a:lstStyle/>
          <a:p>
            <a:r>
              <a:rPr lang="en-US"/>
              <a:t>Exercises</a:t>
            </a:r>
          </a:p>
        </p:txBody>
      </p:sp>
      <p:sp>
        <p:nvSpPr>
          <p:cNvPr id="3" name="Segnaposto testo 2">
            <a:extLst>
              <a:ext uri="{FF2B5EF4-FFF2-40B4-BE49-F238E27FC236}">
                <a16:creationId xmlns:a16="http://schemas.microsoft.com/office/drawing/2014/main" id="{77E4C847-F64A-E6A2-1BCA-83B47631DF30}"/>
              </a:ext>
            </a:extLst>
          </p:cNvPr>
          <p:cNvSpPr>
            <a:spLocks noGrp="1"/>
          </p:cNvSpPr>
          <p:nvPr>
            <p:ph type="body" sz="quarter" idx="11"/>
          </p:nvPr>
        </p:nvSpPr>
        <p:spPr/>
        <p:txBody>
          <a:bodyPr/>
          <a:lstStyle/>
          <a:p>
            <a:r>
              <a:rPr lang="it-IT"/>
              <a:t>LISTS, TUPLES AND LOOPS</a:t>
            </a:r>
          </a:p>
        </p:txBody>
      </p:sp>
      <p:sp>
        <p:nvSpPr>
          <p:cNvPr id="4" name="Segnaposto contenuto 3">
            <a:extLst>
              <a:ext uri="{FF2B5EF4-FFF2-40B4-BE49-F238E27FC236}">
                <a16:creationId xmlns:a16="http://schemas.microsoft.com/office/drawing/2014/main" id="{0F893BBC-3D3A-1ED9-38AF-1A2EF2A9662E}"/>
              </a:ext>
            </a:extLst>
          </p:cNvPr>
          <p:cNvSpPr>
            <a:spLocks noGrp="1"/>
          </p:cNvSpPr>
          <p:nvPr>
            <p:ph sz="quarter" idx="10"/>
          </p:nvPr>
        </p:nvSpPr>
        <p:spPr/>
        <p:txBody>
          <a:bodyPr>
            <a:normAutofit/>
          </a:bodyPr>
          <a:lstStyle/>
          <a:p>
            <a:r>
              <a:rPr lang="it-IT" sz="1600" dirty="0"/>
              <a:t>Obiettivo: Scrivere uno script in Python per guidare un giocatore (P) attraverso un labirinto testuale 2D, dalla partenza (S) fino all'uscita (E).</a:t>
            </a:r>
          </a:p>
          <a:p>
            <a:endParaRPr lang="it-IT" sz="1600" dirty="0"/>
          </a:p>
          <a:p>
            <a:r>
              <a:rPr lang="it-IT" sz="1600" b="1" dirty="0"/>
              <a:t>Le Regole:</a:t>
            </a:r>
          </a:p>
          <a:p>
            <a:pPr marL="285750" indent="-285750">
              <a:buFont typeface="Arial" panose="020B0604020202020204" pitchFamily="34" charset="0"/>
              <a:buChar char="•"/>
            </a:pPr>
            <a:r>
              <a:rPr lang="it-IT" sz="1600" dirty="0"/>
              <a:t>Il tuo mondo è una lista 2D (una lista di liste).</a:t>
            </a:r>
          </a:p>
          <a:p>
            <a:pPr marL="285750" indent="-285750">
              <a:buFont typeface="Arial" panose="020B0604020202020204" pitchFamily="34" charset="0"/>
              <a:buChar char="•"/>
            </a:pPr>
            <a:r>
              <a:rPr lang="it-IT" sz="1600" dirty="0"/>
              <a:t># è un muro.</a:t>
            </a:r>
          </a:p>
          <a:p>
            <a:pPr marL="285750" indent="-285750">
              <a:buFont typeface="Arial" panose="020B0604020202020204" pitchFamily="34" charset="0"/>
              <a:buChar char="•"/>
            </a:pPr>
            <a:r>
              <a:rPr lang="it-IT" sz="1600" dirty="0"/>
              <a:t>(spazio) è un sentiero aperto.</a:t>
            </a:r>
          </a:p>
          <a:p>
            <a:pPr marL="285750" indent="-285750">
              <a:buFont typeface="Arial" panose="020B0604020202020204" pitchFamily="34" charset="0"/>
              <a:buChar char="•"/>
            </a:pPr>
            <a:r>
              <a:rPr lang="it-IT" sz="1600" dirty="0"/>
              <a:t>S è la partenza (Start).</a:t>
            </a:r>
          </a:p>
          <a:p>
            <a:pPr marL="285750" indent="-285750">
              <a:buFont typeface="Arial" panose="020B0604020202020204" pitchFamily="34" charset="0"/>
              <a:buChar char="•"/>
            </a:pPr>
            <a:r>
              <a:rPr lang="it-IT" sz="1600" dirty="0"/>
              <a:t>E è l'uscita (Exit).</a:t>
            </a:r>
            <a:endParaRPr lang="en-US" sz="1600" dirty="0"/>
          </a:p>
        </p:txBody>
      </p:sp>
    </p:spTree>
    <p:extLst>
      <p:ext uri="{BB962C8B-B14F-4D97-AF65-F5344CB8AC3E}">
        <p14:creationId xmlns:p14="http://schemas.microsoft.com/office/powerpoint/2010/main" val="23217408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E6E73-797C-D899-1B25-88F124903AD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F07FA828-1649-B169-6053-503C49305E40}"/>
              </a:ext>
            </a:extLst>
          </p:cNvPr>
          <p:cNvSpPr>
            <a:spLocks noGrp="1"/>
          </p:cNvSpPr>
          <p:nvPr>
            <p:ph type="title"/>
          </p:nvPr>
        </p:nvSpPr>
        <p:spPr/>
        <p:txBody>
          <a:bodyPr/>
          <a:lstStyle/>
          <a:p>
            <a:r>
              <a:rPr lang="en-US"/>
              <a:t>Exercises</a:t>
            </a:r>
          </a:p>
        </p:txBody>
      </p:sp>
      <p:sp>
        <p:nvSpPr>
          <p:cNvPr id="3" name="Segnaposto testo 2">
            <a:extLst>
              <a:ext uri="{FF2B5EF4-FFF2-40B4-BE49-F238E27FC236}">
                <a16:creationId xmlns:a16="http://schemas.microsoft.com/office/drawing/2014/main" id="{7272BE6D-5DD4-879F-5A43-FDC7E6FD5256}"/>
              </a:ext>
            </a:extLst>
          </p:cNvPr>
          <p:cNvSpPr>
            <a:spLocks noGrp="1"/>
          </p:cNvSpPr>
          <p:nvPr>
            <p:ph type="body" sz="quarter" idx="11"/>
          </p:nvPr>
        </p:nvSpPr>
        <p:spPr/>
        <p:txBody>
          <a:bodyPr/>
          <a:lstStyle/>
          <a:p>
            <a:r>
              <a:rPr lang="it-IT"/>
              <a:t>LISTS, TUPLES AND LOOPS</a:t>
            </a:r>
          </a:p>
        </p:txBody>
      </p:sp>
      <p:sp>
        <p:nvSpPr>
          <p:cNvPr id="4" name="Segnaposto contenuto 3">
            <a:extLst>
              <a:ext uri="{FF2B5EF4-FFF2-40B4-BE49-F238E27FC236}">
                <a16:creationId xmlns:a16="http://schemas.microsoft.com/office/drawing/2014/main" id="{089237AD-13E5-E5FA-95B5-2F0E1EE2955C}"/>
              </a:ext>
            </a:extLst>
          </p:cNvPr>
          <p:cNvSpPr>
            <a:spLocks noGrp="1"/>
          </p:cNvSpPr>
          <p:nvPr>
            <p:ph sz="quarter" idx="10"/>
          </p:nvPr>
        </p:nvSpPr>
        <p:spPr/>
        <p:txBody>
          <a:bodyPr>
            <a:normAutofit/>
          </a:bodyPr>
          <a:lstStyle/>
          <a:p>
            <a:r>
              <a:rPr lang="it-IT" sz="1600" dirty="0"/>
              <a:t>Hai già tutte le competenze necessarie. Questo progetto userà:</a:t>
            </a:r>
          </a:p>
          <a:p>
            <a:pPr marL="285750" indent="-285750">
              <a:buFont typeface="Arial" panose="020B0604020202020204" pitchFamily="34" charset="0"/>
              <a:buChar char="•"/>
            </a:pPr>
            <a:r>
              <a:rPr lang="it-IT" sz="1600" dirty="0"/>
              <a:t>Variabili: Per salvare la posizione del giocatore (riga e colonna).</a:t>
            </a:r>
          </a:p>
          <a:p>
            <a:pPr marL="285750" indent="-285750">
              <a:buFont typeface="Arial" panose="020B0604020202020204" pitchFamily="34" charset="0"/>
              <a:buChar char="•"/>
            </a:pPr>
            <a:r>
              <a:rPr lang="it-IT" sz="1600" dirty="0"/>
              <a:t>Liste (2D): Per creare la struttura del labirinto.</a:t>
            </a:r>
          </a:p>
          <a:p>
            <a:pPr marL="285750" indent="-285750">
              <a:buFont typeface="Arial" panose="020B0604020202020204" pitchFamily="34" charset="0"/>
              <a:buChar char="•"/>
            </a:pPr>
            <a:r>
              <a:rPr lang="it-IT" sz="1600" dirty="0"/>
              <a:t>Cicli (</a:t>
            </a:r>
            <a:r>
              <a:rPr lang="it-IT" sz="1600" dirty="0" err="1"/>
              <a:t>while</a:t>
            </a:r>
            <a:r>
              <a:rPr lang="it-IT" sz="1600" dirty="0"/>
              <a:t>): Per creare il motore principale del gioco che continua a girare.</a:t>
            </a:r>
          </a:p>
          <a:p>
            <a:pPr marL="285750" indent="-285750">
              <a:buFont typeface="Arial" panose="020B0604020202020204" pitchFamily="34" charset="0"/>
              <a:buChar char="•"/>
            </a:pPr>
            <a:r>
              <a:rPr lang="it-IT" sz="1600" dirty="0"/>
              <a:t>Cicli (for): Per analizzare la struttura del labirinto.</a:t>
            </a:r>
          </a:p>
          <a:p>
            <a:pPr marL="285750" indent="-285750">
              <a:buFont typeface="Arial" panose="020B0604020202020204" pitchFamily="34" charset="0"/>
              <a:buChar char="•"/>
            </a:pPr>
            <a:r>
              <a:rPr lang="it-IT" sz="1600" dirty="0"/>
              <a:t>Istruzioni Condizionali (</a:t>
            </a:r>
            <a:r>
              <a:rPr lang="it-IT" sz="1600" dirty="0" err="1"/>
              <a:t>if</a:t>
            </a:r>
            <a:r>
              <a:rPr lang="it-IT" sz="1600" dirty="0"/>
              <a:t>/</a:t>
            </a:r>
            <a:r>
              <a:rPr lang="it-IT" sz="1600" dirty="0" err="1"/>
              <a:t>elif</a:t>
            </a:r>
            <a:r>
              <a:rPr lang="it-IT" sz="1600" dirty="0"/>
              <a:t>/else): Per gestire il movimento e controllare le collisioni con i muri.</a:t>
            </a:r>
            <a:endParaRPr lang="en-US" sz="1600" dirty="0"/>
          </a:p>
        </p:txBody>
      </p:sp>
    </p:spTree>
    <p:extLst>
      <p:ext uri="{BB962C8B-B14F-4D97-AF65-F5344CB8AC3E}">
        <p14:creationId xmlns:p14="http://schemas.microsoft.com/office/powerpoint/2010/main" val="25631453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614EE-0A67-2887-39DF-DAA3F03B069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574D020E-3B81-6954-F75A-A494FC2441D6}"/>
              </a:ext>
            </a:extLst>
          </p:cNvPr>
          <p:cNvSpPr>
            <a:spLocks noGrp="1"/>
          </p:cNvSpPr>
          <p:nvPr>
            <p:ph type="title"/>
          </p:nvPr>
        </p:nvSpPr>
        <p:spPr/>
        <p:txBody>
          <a:bodyPr/>
          <a:lstStyle/>
          <a:p>
            <a:r>
              <a:rPr lang="en-US"/>
              <a:t>Exercises</a:t>
            </a:r>
          </a:p>
        </p:txBody>
      </p:sp>
      <p:sp>
        <p:nvSpPr>
          <p:cNvPr id="3" name="Segnaposto testo 2">
            <a:extLst>
              <a:ext uri="{FF2B5EF4-FFF2-40B4-BE49-F238E27FC236}">
                <a16:creationId xmlns:a16="http://schemas.microsoft.com/office/drawing/2014/main" id="{6F7C7682-2566-BCAB-E461-4E03525F4466}"/>
              </a:ext>
            </a:extLst>
          </p:cNvPr>
          <p:cNvSpPr>
            <a:spLocks noGrp="1"/>
          </p:cNvSpPr>
          <p:nvPr>
            <p:ph type="body" sz="quarter" idx="11"/>
          </p:nvPr>
        </p:nvSpPr>
        <p:spPr/>
        <p:txBody>
          <a:bodyPr/>
          <a:lstStyle/>
          <a:p>
            <a:r>
              <a:rPr lang="it-IT"/>
              <a:t>LISTS, TUPLES AND LOOPS</a:t>
            </a:r>
          </a:p>
        </p:txBody>
      </p:sp>
      <p:sp>
        <p:nvSpPr>
          <p:cNvPr id="4" name="Segnaposto contenuto 3">
            <a:extLst>
              <a:ext uri="{FF2B5EF4-FFF2-40B4-BE49-F238E27FC236}">
                <a16:creationId xmlns:a16="http://schemas.microsoft.com/office/drawing/2014/main" id="{679AEEAD-4900-3B7A-3B39-0E98C9DBDB12}"/>
              </a:ext>
            </a:extLst>
          </p:cNvPr>
          <p:cNvSpPr>
            <a:spLocks noGrp="1"/>
          </p:cNvSpPr>
          <p:nvPr>
            <p:ph sz="quarter" idx="10"/>
          </p:nvPr>
        </p:nvSpPr>
        <p:spPr/>
        <p:txBody>
          <a:bodyPr>
            <a:normAutofit/>
          </a:bodyPr>
          <a:lstStyle/>
          <a:p>
            <a:r>
              <a:rPr lang="it-IT" sz="1600" b="1" dirty="0"/>
              <a:t>Liste 2D (Liste di liste)</a:t>
            </a:r>
          </a:p>
          <a:p>
            <a:endParaRPr lang="it-IT" sz="1600" b="1" dirty="0"/>
          </a:p>
          <a:p>
            <a:r>
              <a:rPr lang="it-IT" sz="1600" dirty="0"/>
              <a:t>Immagina una lista 2D come una griglia o una tabella. È una lista che contiene altre liste come suoi elementi. Nel nostro gioco, ogni lista interna rappresenta una riga del labirinto.</a:t>
            </a:r>
            <a:endParaRPr lang="en-US" sz="1600" dirty="0"/>
          </a:p>
        </p:txBody>
      </p:sp>
      <p:pic>
        <p:nvPicPr>
          <p:cNvPr id="6" name="Immagine 5">
            <a:extLst>
              <a:ext uri="{FF2B5EF4-FFF2-40B4-BE49-F238E27FC236}">
                <a16:creationId xmlns:a16="http://schemas.microsoft.com/office/drawing/2014/main" id="{1A831947-7C1C-D127-4AA5-F4F9C95F5E54}"/>
              </a:ext>
            </a:extLst>
          </p:cNvPr>
          <p:cNvPicPr>
            <a:picLocks noChangeAspect="1"/>
          </p:cNvPicPr>
          <p:nvPr/>
        </p:nvPicPr>
        <p:blipFill>
          <a:blip r:embed="rId3"/>
          <a:stretch>
            <a:fillRect/>
          </a:stretch>
        </p:blipFill>
        <p:spPr>
          <a:xfrm>
            <a:off x="2748380" y="3337875"/>
            <a:ext cx="6695239" cy="2534780"/>
          </a:xfrm>
          <a:prstGeom prst="rect">
            <a:avLst/>
          </a:prstGeom>
        </p:spPr>
      </p:pic>
    </p:spTree>
    <p:extLst>
      <p:ext uri="{BB962C8B-B14F-4D97-AF65-F5344CB8AC3E}">
        <p14:creationId xmlns:p14="http://schemas.microsoft.com/office/powerpoint/2010/main" val="33310068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F5CB4-DC08-CC4F-F095-8A73EEE18802}"/>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15B9B1FD-2061-FD3C-A5BE-E09E45A1242E}"/>
              </a:ext>
            </a:extLst>
          </p:cNvPr>
          <p:cNvSpPr>
            <a:spLocks noGrp="1"/>
          </p:cNvSpPr>
          <p:nvPr>
            <p:ph type="title"/>
          </p:nvPr>
        </p:nvSpPr>
        <p:spPr/>
        <p:txBody>
          <a:bodyPr/>
          <a:lstStyle/>
          <a:p>
            <a:r>
              <a:rPr lang="en-US" dirty="0"/>
              <a:t>Exercises</a:t>
            </a:r>
          </a:p>
        </p:txBody>
      </p:sp>
      <p:sp>
        <p:nvSpPr>
          <p:cNvPr id="3" name="Segnaposto testo 2">
            <a:extLst>
              <a:ext uri="{FF2B5EF4-FFF2-40B4-BE49-F238E27FC236}">
                <a16:creationId xmlns:a16="http://schemas.microsoft.com/office/drawing/2014/main" id="{48B3FBD3-B0D1-033C-7C28-F3D4E74E4EA7}"/>
              </a:ext>
            </a:extLst>
          </p:cNvPr>
          <p:cNvSpPr>
            <a:spLocks noGrp="1"/>
          </p:cNvSpPr>
          <p:nvPr>
            <p:ph type="body" sz="quarter" idx="11"/>
          </p:nvPr>
        </p:nvSpPr>
        <p:spPr/>
        <p:txBody>
          <a:bodyPr/>
          <a:lstStyle/>
          <a:p>
            <a:r>
              <a:rPr lang="it-IT"/>
              <a:t>LISTS, TUPLES AND LOOPS</a:t>
            </a:r>
          </a:p>
        </p:txBody>
      </p:sp>
      <p:sp>
        <p:nvSpPr>
          <p:cNvPr id="4" name="Segnaposto contenuto 3">
            <a:extLst>
              <a:ext uri="{FF2B5EF4-FFF2-40B4-BE49-F238E27FC236}">
                <a16:creationId xmlns:a16="http://schemas.microsoft.com/office/drawing/2014/main" id="{7F71395C-E2D1-4E88-8A70-12F946697781}"/>
              </a:ext>
            </a:extLst>
          </p:cNvPr>
          <p:cNvSpPr>
            <a:spLocks noGrp="1"/>
          </p:cNvSpPr>
          <p:nvPr>
            <p:ph sz="quarter" idx="10"/>
          </p:nvPr>
        </p:nvSpPr>
        <p:spPr/>
        <p:txBody>
          <a:bodyPr>
            <a:normAutofit/>
          </a:bodyPr>
          <a:lstStyle/>
          <a:p>
            <a:r>
              <a:rPr lang="it-IT" sz="1600" b="1" dirty="0"/>
              <a:t>Cicli for Annidati</a:t>
            </a:r>
          </a:p>
          <a:p>
            <a:endParaRPr lang="it-IT" sz="1600" b="1" dirty="0"/>
          </a:p>
          <a:p>
            <a:r>
              <a:rPr lang="it-IT" sz="1600" dirty="0"/>
              <a:t>Per "visitare" ogni casella di una griglia 2D, abbiamo bisogno di due cicli for, uno dentro l'altro. Il ciclo esterno scorre le righe. Il ciclo interno scorre le colonne (gli elementi) di ogni riga.</a:t>
            </a:r>
            <a:endParaRPr lang="en-US" sz="1600" dirty="0"/>
          </a:p>
        </p:txBody>
      </p:sp>
      <p:pic>
        <p:nvPicPr>
          <p:cNvPr id="7" name="Immagine 6">
            <a:extLst>
              <a:ext uri="{FF2B5EF4-FFF2-40B4-BE49-F238E27FC236}">
                <a16:creationId xmlns:a16="http://schemas.microsoft.com/office/drawing/2014/main" id="{601A2977-8296-17A4-DB66-6BBA47C98842}"/>
              </a:ext>
            </a:extLst>
          </p:cNvPr>
          <p:cNvPicPr>
            <a:picLocks noChangeAspect="1"/>
          </p:cNvPicPr>
          <p:nvPr/>
        </p:nvPicPr>
        <p:blipFill>
          <a:blip r:embed="rId2"/>
          <a:stretch>
            <a:fillRect/>
          </a:stretch>
        </p:blipFill>
        <p:spPr>
          <a:xfrm>
            <a:off x="1780003" y="3429000"/>
            <a:ext cx="8844107" cy="1868214"/>
          </a:xfrm>
          <a:prstGeom prst="rect">
            <a:avLst/>
          </a:prstGeom>
        </p:spPr>
      </p:pic>
    </p:spTree>
    <p:extLst>
      <p:ext uri="{BB962C8B-B14F-4D97-AF65-F5344CB8AC3E}">
        <p14:creationId xmlns:p14="http://schemas.microsoft.com/office/powerpoint/2010/main" val="4241728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School boy outline">
            <a:extLst>
              <a:ext uri="{FF2B5EF4-FFF2-40B4-BE49-F238E27FC236}">
                <a16:creationId xmlns:a16="http://schemas.microsoft.com/office/drawing/2014/main" id="{04C58A85-70EA-E289-19B6-907EE348C62B}"/>
              </a:ext>
            </a:extLst>
          </p:cNvPr>
          <p:cNvPicPr>
            <a:picLocks noGrp="1" noChangeAspect="1"/>
          </p:cNvPicPr>
          <p:nvPr>
            <p:ph sz="quarter" idx="4294967295"/>
          </p:nvPr>
        </p:nvPicPr>
        <p:blipFill>
          <a:blip r:embed="rId3">
            <a:extLst>
              <a:ext uri="{96DAC541-7B7A-43D3-8B79-37D633B846F1}">
                <asvg:svgBlip xmlns:asvg="http://schemas.microsoft.com/office/drawing/2016/SVG/main" r:embed="rId4"/>
              </a:ext>
            </a:extLst>
          </a:blip>
          <a:stretch>
            <a:fillRect/>
          </a:stretch>
        </p:blipFill>
        <p:spPr>
          <a:xfrm>
            <a:off x="355877" y="2253993"/>
            <a:ext cx="914400" cy="914400"/>
          </a:xfrm>
        </p:spPr>
      </p:pic>
      <p:sp>
        <p:nvSpPr>
          <p:cNvPr id="2" name="Titolo 1">
            <a:extLst>
              <a:ext uri="{FF2B5EF4-FFF2-40B4-BE49-F238E27FC236}">
                <a16:creationId xmlns:a16="http://schemas.microsoft.com/office/drawing/2014/main" id="{BD423A23-160E-491F-4A85-98AA0E6C882D}"/>
              </a:ext>
            </a:extLst>
          </p:cNvPr>
          <p:cNvSpPr>
            <a:spLocks noGrp="1"/>
          </p:cNvSpPr>
          <p:nvPr>
            <p:ph type="title"/>
          </p:nvPr>
        </p:nvSpPr>
        <p:spPr/>
        <p:txBody>
          <a:bodyPr/>
          <a:lstStyle/>
          <a:p>
            <a:r>
              <a:rPr lang="it-IT" sz="3200"/>
              <a:t>Cos’è Python?</a:t>
            </a:r>
          </a:p>
        </p:txBody>
      </p:sp>
      <p:pic>
        <p:nvPicPr>
          <p:cNvPr id="9" name="Graphic 8" descr="Processor outline">
            <a:extLst>
              <a:ext uri="{FF2B5EF4-FFF2-40B4-BE49-F238E27FC236}">
                <a16:creationId xmlns:a16="http://schemas.microsoft.com/office/drawing/2014/main" id="{4BA5E6A7-855F-3845-36D6-E17F451889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06188" y="4696986"/>
            <a:ext cx="914400" cy="914400"/>
          </a:xfrm>
          <a:prstGeom prst="rect">
            <a:avLst/>
          </a:prstGeom>
        </p:spPr>
      </p:pic>
      <p:sp>
        <p:nvSpPr>
          <p:cNvPr id="10" name="TextBox 9">
            <a:extLst>
              <a:ext uri="{FF2B5EF4-FFF2-40B4-BE49-F238E27FC236}">
                <a16:creationId xmlns:a16="http://schemas.microsoft.com/office/drawing/2014/main" id="{F10FB89D-1983-3BA9-A7EF-69215042A326}"/>
              </a:ext>
            </a:extLst>
          </p:cNvPr>
          <p:cNvSpPr txBox="1"/>
          <p:nvPr/>
        </p:nvSpPr>
        <p:spPr>
          <a:xfrm>
            <a:off x="8753583" y="5402856"/>
            <a:ext cx="1057191" cy="486000"/>
          </a:xfrm>
          <a:prstGeom prst="rect">
            <a:avLst/>
          </a:prstGeom>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rPr>
              <a:t>Hardware</a:t>
            </a:r>
            <a:endParaRPr kumimoji="0" lang="en-GB"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endParaRPr>
          </a:p>
        </p:txBody>
      </p:sp>
      <p:sp>
        <p:nvSpPr>
          <p:cNvPr id="8" name="TextBox 7">
            <a:extLst>
              <a:ext uri="{FF2B5EF4-FFF2-40B4-BE49-F238E27FC236}">
                <a16:creationId xmlns:a16="http://schemas.microsoft.com/office/drawing/2014/main" id="{599EA8F8-8A61-FFB6-9102-F6CA260AD937}"/>
              </a:ext>
            </a:extLst>
          </p:cNvPr>
          <p:cNvSpPr txBox="1"/>
          <p:nvPr/>
        </p:nvSpPr>
        <p:spPr>
          <a:xfrm>
            <a:off x="138162" y="3148985"/>
            <a:ext cx="1569843" cy="486000"/>
          </a:xfrm>
          <a:prstGeom prst="rect">
            <a:avLst/>
          </a:prstGeom>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rPr>
              <a:t>Programmatore</a:t>
            </a:r>
            <a:endParaRPr kumimoji="0" lang="en-GB"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endParaRPr>
          </a:p>
        </p:txBody>
      </p:sp>
      <p:cxnSp>
        <p:nvCxnSpPr>
          <p:cNvPr id="17" name="Straight Arrow Connector 16">
            <a:extLst>
              <a:ext uri="{FF2B5EF4-FFF2-40B4-BE49-F238E27FC236}">
                <a16:creationId xmlns:a16="http://schemas.microsoft.com/office/drawing/2014/main" id="{8EEC64A5-ACDD-1917-474C-B4C2121B5A4B}"/>
              </a:ext>
            </a:extLst>
          </p:cNvPr>
          <p:cNvCxnSpPr>
            <a:cxnSpLocks/>
          </p:cNvCxnSpPr>
          <p:nvPr/>
        </p:nvCxnSpPr>
        <p:spPr>
          <a:xfrm>
            <a:off x="1297190" y="2708362"/>
            <a:ext cx="11144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9325CEE-2C4D-8217-19E8-B5BCBCD5BB6D}"/>
              </a:ext>
            </a:extLst>
          </p:cNvPr>
          <p:cNvSpPr txBox="1"/>
          <p:nvPr/>
        </p:nvSpPr>
        <p:spPr>
          <a:xfrm>
            <a:off x="1566975" y="2428444"/>
            <a:ext cx="914400" cy="279918"/>
          </a:xfrm>
          <a:prstGeom prst="rect">
            <a:avLst/>
          </a:prstGeom>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rPr>
              <a:t>scrive</a:t>
            </a:r>
            <a:endParaRPr kumimoji="0" lang="en-GB" sz="12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endParaRPr>
          </a:p>
        </p:txBody>
      </p:sp>
      <p:pic>
        <p:nvPicPr>
          <p:cNvPr id="28" name="Content Placeholder 4" descr="School boy outline">
            <a:extLst>
              <a:ext uri="{FF2B5EF4-FFF2-40B4-BE49-F238E27FC236}">
                <a16:creationId xmlns:a16="http://schemas.microsoft.com/office/drawing/2014/main" id="{B004BB6E-3021-EE86-90D2-817A12BA1B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09873" y="673287"/>
            <a:ext cx="914400" cy="914400"/>
          </a:xfrm>
          <a:prstGeom prst="rect">
            <a:avLst/>
          </a:prstGeom>
        </p:spPr>
      </p:pic>
      <p:sp>
        <p:nvSpPr>
          <p:cNvPr id="29" name="TextBox 28">
            <a:extLst>
              <a:ext uri="{FF2B5EF4-FFF2-40B4-BE49-F238E27FC236}">
                <a16:creationId xmlns:a16="http://schemas.microsoft.com/office/drawing/2014/main" id="{4C2FDCC2-B027-0048-0860-2367CB12998F}"/>
              </a:ext>
            </a:extLst>
          </p:cNvPr>
          <p:cNvSpPr txBox="1"/>
          <p:nvPr/>
        </p:nvSpPr>
        <p:spPr>
          <a:xfrm>
            <a:off x="7091825" y="1372535"/>
            <a:ext cx="1150496" cy="486000"/>
          </a:xfrm>
          <a:prstGeom prst="rect">
            <a:avLst/>
          </a:prstGeom>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rPr>
              <a:t>Utilizzatore</a:t>
            </a:r>
            <a:endParaRPr kumimoji="0" lang="en-GB"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endParaRPr>
          </a:p>
        </p:txBody>
      </p:sp>
      <p:pic>
        <p:nvPicPr>
          <p:cNvPr id="30" name="Content Placeholder 4" descr="School boy outline">
            <a:extLst>
              <a:ext uri="{FF2B5EF4-FFF2-40B4-BE49-F238E27FC236}">
                <a16:creationId xmlns:a16="http://schemas.microsoft.com/office/drawing/2014/main" id="{9304C4CB-67CE-4BB2-57BC-61FDF91124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72057" y="682321"/>
            <a:ext cx="914400" cy="914400"/>
          </a:xfrm>
          <a:prstGeom prst="rect">
            <a:avLst/>
          </a:prstGeom>
        </p:spPr>
      </p:pic>
      <p:sp>
        <p:nvSpPr>
          <p:cNvPr id="31" name="TextBox 30">
            <a:extLst>
              <a:ext uri="{FF2B5EF4-FFF2-40B4-BE49-F238E27FC236}">
                <a16:creationId xmlns:a16="http://schemas.microsoft.com/office/drawing/2014/main" id="{BBAB7552-FBD7-6BA1-028B-1DB9621E6407}"/>
              </a:ext>
            </a:extLst>
          </p:cNvPr>
          <p:cNvSpPr txBox="1"/>
          <p:nvPr/>
        </p:nvSpPr>
        <p:spPr>
          <a:xfrm>
            <a:off x="8366590" y="1372535"/>
            <a:ext cx="1150496" cy="486000"/>
          </a:xfrm>
          <a:prstGeom prst="rect">
            <a:avLst/>
          </a:prstGeom>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rPr>
              <a:t>Utilizzatore</a:t>
            </a:r>
            <a:endParaRPr kumimoji="0" lang="en-GB"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endParaRPr>
          </a:p>
        </p:txBody>
      </p:sp>
      <p:pic>
        <p:nvPicPr>
          <p:cNvPr id="32" name="Content Placeholder 4" descr="School boy outline">
            <a:extLst>
              <a:ext uri="{FF2B5EF4-FFF2-40B4-BE49-F238E27FC236}">
                <a16:creationId xmlns:a16="http://schemas.microsoft.com/office/drawing/2014/main" id="{060B3E52-E391-DD6A-FC17-A39798AD78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16193" y="696023"/>
            <a:ext cx="914400" cy="914400"/>
          </a:xfrm>
          <a:prstGeom prst="rect">
            <a:avLst/>
          </a:prstGeom>
        </p:spPr>
      </p:pic>
      <p:sp>
        <p:nvSpPr>
          <p:cNvPr id="33" name="TextBox 32">
            <a:extLst>
              <a:ext uri="{FF2B5EF4-FFF2-40B4-BE49-F238E27FC236}">
                <a16:creationId xmlns:a16="http://schemas.microsoft.com/office/drawing/2014/main" id="{599E631D-3416-8E13-0FFE-79AB94F7FFFE}"/>
              </a:ext>
            </a:extLst>
          </p:cNvPr>
          <p:cNvSpPr txBox="1"/>
          <p:nvPr/>
        </p:nvSpPr>
        <p:spPr>
          <a:xfrm>
            <a:off x="9536028" y="1372535"/>
            <a:ext cx="1150496" cy="486000"/>
          </a:xfrm>
          <a:prstGeom prst="rect">
            <a:avLst/>
          </a:prstGeom>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rPr>
              <a:t>Utilizzatore</a:t>
            </a:r>
            <a:endParaRPr kumimoji="0" lang="en-GB"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endParaRPr>
          </a:p>
        </p:txBody>
      </p:sp>
      <p:cxnSp>
        <p:nvCxnSpPr>
          <p:cNvPr id="48" name="Straight Arrow Connector 47">
            <a:extLst>
              <a:ext uri="{FF2B5EF4-FFF2-40B4-BE49-F238E27FC236}">
                <a16:creationId xmlns:a16="http://schemas.microsoft.com/office/drawing/2014/main" id="{41FD0CD2-D9F6-3899-F287-C57728BFB321}"/>
              </a:ext>
            </a:extLst>
          </p:cNvPr>
          <p:cNvCxnSpPr>
            <a:cxnSpLocks/>
            <a:stCxn id="29" idx="2"/>
          </p:cNvCxnSpPr>
          <p:nvPr/>
        </p:nvCxnSpPr>
        <p:spPr>
          <a:xfrm flipH="1">
            <a:off x="7660713" y="1858535"/>
            <a:ext cx="6360" cy="562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59BB7A2-D376-F9FF-7E69-8B6C82333266}"/>
              </a:ext>
            </a:extLst>
          </p:cNvPr>
          <p:cNvCxnSpPr>
            <a:cxnSpLocks/>
            <a:stCxn id="31" idx="2"/>
          </p:cNvCxnSpPr>
          <p:nvPr/>
        </p:nvCxnSpPr>
        <p:spPr>
          <a:xfrm flipH="1">
            <a:off x="8929258" y="1858535"/>
            <a:ext cx="12580" cy="562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FF7EE4C-6C83-540A-2258-77458E889009}"/>
              </a:ext>
            </a:extLst>
          </p:cNvPr>
          <p:cNvCxnSpPr>
            <a:cxnSpLocks/>
            <a:stCxn id="33" idx="2"/>
          </p:cNvCxnSpPr>
          <p:nvPr/>
        </p:nvCxnSpPr>
        <p:spPr>
          <a:xfrm>
            <a:off x="10111276" y="1858535"/>
            <a:ext cx="0" cy="530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0" name="Straight Arrow Connector 1039">
            <a:extLst>
              <a:ext uri="{FF2B5EF4-FFF2-40B4-BE49-F238E27FC236}">
                <a16:creationId xmlns:a16="http://schemas.microsoft.com/office/drawing/2014/main" id="{FE1111D0-FCB0-049D-6456-331F7C25887D}"/>
              </a:ext>
            </a:extLst>
          </p:cNvPr>
          <p:cNvCxnSpPr>
            <a:cxnSpLocks/>
            <a:stCxn id="27" idx="2"/>
            <a:endCxn id="9" idx="0"/>
          </p:cNvCxnSpPr>
          <p:nvPr/>
        </p:nvCxnSpPr>
        <p:spPr>
          <a:xfrm>
            <a:off x="7873695" y="3558893"/>
            <a:ext cx="1289693" cy="11380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3" name="Straight Arrow Connector 1042">
            <a:extLst>
              <a:ext uri="{FF2B5EF4-FFF2-40B4-BE49-F238E27FC236}">
                <a16:creationId xmlns:a16="http://schemas.microsoft.com/office/drawing/2014/main" id="{C7479D50-F8EF-2D19-5237-26F3FD5FB82C}"/>
              </a:ext>
            </a:extLst>
          </p:cNvPr>
          <p:cNvCxnSpPr>
            <a:cxnSpLocks/>
            <a:stCxn id="45" idx="2"/>
            <a:endCxn id="9" idx="0"/>
          </p:cNvCxnSpPr>
          <p:nvPr/>
        </p:nvCxnSpPr>
        <p:spPr>
          <a:xfrm>
            <a:off x="9163388" y="3564944"/>
            <a:ext cx="0" cy="1132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6" name="Straight Arrow Connector 1045">
            <a:extLst>
              <a:ext uri="{FF2B5EF4-FFF2-40B4-BE49-F238E27FC236}">
                <a16:creationId xmlns:a16="http://schemas.microsoft.com/office/drawing/2014/main" id="{D6D1CD1E-50DE-8491-2FD9-39817C291F54}"/>
              </a:ext>
            </a:extLst>
          </p:cNvPr>
          <p:cNvCxnSpPr>
            <a:cxnSpLocks/>
            <a:stCxn id="47" idx="2"/>
            <a:endCxn id="9" idx="0"/>
          </p:cNvCxnSpPr>
          <p:nvPr/>
        </p:nvCxnSpPr>
        <p:spPr>
          <a:xfrm flipH="1">
            <a:off x="9163388" y="3566461"/>
            <a:ext cx="1258390" cy="1130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3" name="Segnaposto testo 2">
            <a:extLst>
              <a:ext uri="{FF2B5EF4-FFF2-40B4-BE49-F238E27FC236}">
                <a16:creationId xmlns:a16="http://schemas.microsoft.com/office/drawing/2014/main" id="{CF3F414E-6B16-976C-ED9D-A096A8D59B22}"/>
              </a:ext>
            </a:extLst>
          </p:cNvPr>
          <p:cNvSpPr>
            <a:spLocks noGrp="1"/>
          </p:cNvSpPr>
          <p:nvPr>
            <p:ph type="body" sz="quarter" idx="11"/>
          </p:nvPr>
        </p:nvSpPr>
        <p:spPr>
          <a:xfrm>
            <a:off x="595223" y="995615"/>
            <a:ext cx="2222622" cy="288925"/>
          </a:xfrm>
        </p:spPr>
        <p:txBody>
          <a:bodyPr>
            <a:normAutofit/>
          </a:bodyPr>
          <a:lstStyle/>
          <a:p>
            <a:r>
              <a:rPr lang="it-IT"/>
              <a:t>Linguaggi Compilati</a:t>
            </a:r>
          </a:p>
        </p:txBody>
      </p:sp>
      <p:pic>
        <p:nvPicPr>
          <p:cNvPr id="11" name="Graphic 10" descr="Document outline">
            <a:extLst>
              <a:ext uri="{FF2B5EF4-FFF2-40B4-BE49-F238E27FC236}">
                <a16:creationId xmlns:a16="http://schemas.microsoft.com/office/drawing/2014/main" id="{15989443-EFCC-EFEE-143D-5A3D2953604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44314" y="2398321"/>
            <a:ext cx="622041" cy="622041"/>
          </a:xfrm>
          <a:prstGeom prst="rect">
            <a:avLst/>
          </a:prstGeom>
        </p:spPr>
      </p:pic>
      <p:sp>
        <p:nvSpPr>
          <p:cNvPr id="12" name="TextBox 11">
            <a:extLst>
              <a:ext uri="{FF2B5EF4-FFF2-40B4-BE49-F238E27FC236}">
                <a16:creationId xmlns:a16="http://schemas.microsoft.com/office/drawing/2014/main" id="{7B0FA428-936A-A251-1E97-B7D3A090B2DC}"/>
              </a:ext>
            </a:extLst>
          </p:cNvPr>
          <p:cNvSpPr txBox="1"/>
          <p:nvPr/>
        </p:nvSpPr>
        <p:spPr>
          <a:xfrm>
            <a:off x="2344316" y="2868847"/>
            <a:ext cx="768219" cy="486000"/>
          </a:xfrm>
          <a:prstGeom prst="rect">
            <a:avLst/>
          </a:prstGeom>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rPr>
              <a:t>Codice</a:t>
            </a:r>
            <a:endParaRPr kumimoji="0" lang="en-GB"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endParaRPr>
          </a:p>
        </p:txBody>
      </p:sp>
      <p:pic>
        <p:nvPicPr>
          <p:cNvPr id="13" name="Picture 2" descr="Translation - Free social icons">
            <a:extLst>
              <a:ext uri="{FF2B5EF4-FFF2-40B4-BE49-F238E27FC236}">
                <a16:creationId xmlns:a16="http://schemas.microsoft.com/office/drawing/2014/main" id="{82C60AE8-3EFF-D2C8-0180-A74B1C3EFA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79791" y="1596721"/>
            <a:ext cx="632258" cy="59506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9CF87F7-41CD-82C0-8C5A-B7E4CB7AA349}"/>
              </a:ext>
            </a:extLst>
          </p:cNvPr>
          <p:cNvSpPr txBox="1"/>
          <p:nvPr/>
        </p:nvSpPr>
        <p:spPr>
          <a:xfrm>
            <a:off x="3216239" y="2092946"/>
            <a:ext cx="1212707" cy="486000"/>
          </a:xfrm>
          <a:prstGeom prst="rect">
            <a:avLst/>
          </a:prstGeom>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rPr>
              <a:t>Compilatore</a:t>
            </a:r>
            <a:endParaRPr kumimoji="0" lang="en-GB"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endParaRPr>
          </a:p>
        </p:txBody>
      </p:sp>
      <p:pic>
        <p:nvPicPr>
          <p:cNvPr id="3074" name="Picture 2" descr="Binary code - Free computer icons">
            <a:extLst>
              <a:ext uri="{FF2B5EF4-FFF2-40B4-BE49-F238E27FC236}">
                <a16:creationId xmlns:a16="http://schemas.microsoft.com/office/drawing/2014/main" id="{DE3079D1-F95E-C712-9BF3-64B6382BDEE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69242" y="2321722"/>
            <a:ext cx="821610" cy="77328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5C34B5F-B3B8-09C3-C064-49C8D14B83EC}"/>
              </a:ext>
            </a:extLst>
          </p:cNvPr>
          <p:cNvSpPr txBox="1"/>
          <p:nvPr/>
        </p:nvSpPr>
        <p:spPr>
          <a:xfrm>
            <a:off x="4869242" y="3051986"/>
            <a:ext cx="1042888" cy="407753"/>
          </a:xfrm>
          <a:prstGeom prst="rect">
            <a:avLst/>
          </a:prstGeom>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rPr>
              <a:t>Codice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rPr>
              <a:t>Compilato</a:t>
            </a:r>
            <a:endParaRPr kumimoji="0" lang="en-GB"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endParaRPr>
          </a:p>
        </p:txBody>
      </p:sp>
      <p:cxnSp>
        <p:nvCxnSpPr>
          <p:cNvPr id="20" name="Straight Arrow Connector 19">
            <a:extLst>
              <a:ext uri="{FF2B5EF4-FFF2-40B4-BE49-F238E27FC236}">
                <a16:creationId xmlns:a16="http://schemas.microsoft.com/office/drawing/2014/main" id="{B08FA1DA-72CC-C02A-0D00-11AEFD645959}"/>
              </a:ext>
            </a:extLst>
          </p:cNvPr>
          <p:cNvCxnSpPr>
            <a:cxnSpLocks/>
            <a:stCxn id="11" idx="3"/>
            <a:endCxn id="3074" idx="1"/>
          </p:cNvCxnSpPr>
          <p:nvPr/>
        </p:nvCxnSpPr>
        <p:spPr>
          <a:xfrm flipV="1">
            <a:off x="2966355" y="2708362"/>
            <a:ext cx="1902887" cy="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 descr="Binary code - Free computer icons">
            <a:extLst>
              <a:ext uri="{FF2B5EF4-FFF2-40B4-BE49-F238E27FC236}">
                <a16:creationId xmlns:a16="http://schemas.microsoft.com/office/drawing/2014/main" id="{A5E9685A-1190-EFF8-9DBF-D1D50E94443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16660" y="2420876"/>
            <a:ext cx="821610" cy="77328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6F99ACB1-41E1-6B74-C723-43F2FD23BDC8}"/>
              </a:ext>
            </a:extLst>
          </p:cNvPr>
          <p:cNvSpPr txBox="1"/>
          <p:nvPr/>
        </p:nvSpPr>
        <p:spPr>
          <a:xfrm>
            <a:off x="7327391" y="3151140"/>
            <a:ext cx="1092608" cy="407753"/>
          </a:xfrm>
          <a:prstGeom prst="rect">
            <a:avLst/>
          </a:prstGeom>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rPr>
              <a:t>Codice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rPr>
              <a:t>Compilato</a:t>
            </a:r>
            <a:endParaRPr kumimoji="0" lang="en-GB"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endParaRPr>
          </a:p>
        </p:txBody>
      </p:sp>
      <p:pic>
        <p:nvPicPr>
          <p:cNvPr id="34" name="Picture 2" descr="Binary code - Free computer icons">
            <a:extLst>
              <a:ext uri="{FF2B5EF4-FFF2-40B4-BE49-F238E27FC236}">
                <a16:creationId xmlns:a16="http://schemas.microsoft.com/office/drawing/2014/main" id="{CC9FBC19-DA49-F192-0766-D39B409B0A0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64847" y="2408996"/>
            <a:ext cx="821610" cy="773280"/>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9AAB2946-2DAD-CF2C-1552-CD205C91ED3B}"/>
              </a:ext>
            </a:extLst>
          </p:cNvPr>
          <p:cNvSpPr txBox="1"/>
          <p:nvPr/>
        </p:nvSpPr>
        <p:spPr>
          <a:xfrm>
            <a:off x="8651330" y="3157191"/>
            <a:ext cx="1024116" cy="407753"/>
          </a:xfrm>
          <a:prstGeom prst="rect">
            <a:avLst/>
          </a:prstGeom>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rPr>
              <a:t>Codice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rPr>
              <a:t>Compilato</a:t>
            </a:r>
            <a:endParaRPr kumimoji="0" lang="en-GB"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endParaRPr>
          </a:p>
        </p:txBody>
      </p:sp>
      <p:pic>
        <p:nvPicPr>
          <p:cNvPr id="46" name="Picture 2" descr="Binary code - Free computer icons">
            <a:extLst>
              <a:ext uri="{FF2B5EF4-FFF2-40B4-BE49-F238E27FC236}">
                <a16:creationId xmlns:a16="http://schemas.microsoft.com/office/drawing/2014/main" id="{D79DF1AF-7C32-EAB8-9FC1-40AA3231D5A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87890" y="2428444"/>
            <a:ext cx="821610" cy="773280"/>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57E2179E-4DC4-B1C8-E439-7A753791E3FC}"/>
              </a:ext>
            </a:extLst>
          </p:cNvPr>
          <p:cNvSpPr txBox="1"/>
          <p:nvPr/>
        </p:nvSpPr>
        <p:spPr>
          <a:xfrm>
            <a:off x="9848056" y="3158708"/>
            <a:ext cx="1147444" cy="407753"/>
          </a:xfrm>
          <a:prstGeom prst="rect">
            <a:avLst/>
          </a:prstGeom>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rPr>
              <a:t>Codice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rPr>
              <a:t>Compilato</a:t>
            </a:r>
            <a:endParaRPr kumimoji="0" lang="en-GB"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endParaRPr>
          </a:p>
        </p:txBody>
      </p:sp>
    </p:spTree>
    <p:extLst>
      <p:ext uri="{BB962C8B-B14F-4D97-AF65-F5344CB8AC3E}">
        <p14:creationId xmlns:p14="http://schemas.microsoft.com/office/powerpoint/2010/main" val="890837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F070E-B149-3109-E9DB-7EDF96D23A1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4DD1DE3-853E-ED31-45C2-432979CAF2AD}"/>
              </a:ext>
            </a:extLst>
          </p:cNvPr>
          <p:cNvSpPr>
            <a:spLocks noGrp="1"/>
          </p:cNvSpPr>
          <p:nvPr>
            <p:ph type="title"/>
          </p:nvPr>
        </p:nvSpPr>
        <p:spPr/>
        <p:txBody>
          <a:bodyPr/>
          <a:lstStyle/>
          <a:p>
            <a:r>
              <a:rPr lang="en-US"/>
              <a:t>Exercises</a:t>
            </a:r>
          </a:p>
        </p:txBody>
      </p:sp>
      <p:sp>
        <p:nvSpPr>
          <p:cNvPr id="3" name="Segnaposto testo 2">
            <a:extLst>
              <a:ext uri="{FF2B5EF4-FFF2-40B4-BE49-F238E27FC236}">
                <a16:creationId xmlns:a16="http://schemas.microsoft.com/office/drawing/2014/main" id="{3844CB4C-783F-4FF0-1599-8315ADE79623}"/>
              </a:ext>
            </a:extLst>
          </p:cNvPr>
          <p:cNvSpPr>
            <a:spLocks noGrp="1"/>
          </p:cNvSpPr>
          <p:nvPr>
            <p:ph type="body" sz="quarter" idx="11"/>
          </p:nvPr>
        </p:nvSpPr>
        <p:spPr/>
        <p:txBody>
          <a:bodyPr/>
          <a:lstStyle/>
          <a:p>
            <a:r>
              <a:rPr lang="it-IT"/>
              <a:t>LISTS, TUPLES AND LOOPS</a:t>
            </a:r>
          </a:p>
        </p:txBody>
      </p:sp>
      <p:sp>
        <p:nvSpPr>
          <p:cNvPr id="4" name="Segnaposto contenuto 3">
            <a:extLst>
              <a:ext uri="{FF2B5EF4-FFF2-40B4-BE49-F238E27FC236}">
                <a16:creationId xmlns:a16="http://schemas.microsoft.com/office/drawing/2014/main" id="{820564EE-C284-AF9C-4562-52929D80E827}"/>
              </a:ext>
            </a:extLst>
          </p:cNvPr>
          <p:cNvSpPr>
            <a:spLocks noGrp="1"/>
          </p:cNvSpPr>
          <p:nvPr>
            <p:ph sz="quarter" idx="10"/>
          </p:nvPr>
        </p:nvSpPr>
        <p:spPr/>
        <p:txBody>
          <a:bodyPr>
            <a:normAutofit/>
          </a:bodyPr>
          <a:lstStyle/>
          <a:p>
            <a:r>
              <a:rPr lang="it-IT" sz="1600" b="1" dirty="0"/>
              <a:t>Passaggi</a:t>
            </a:r>
          </a:p>
          <a:p>
            <a:endParaRPr lang="it-IT" sz="1600" dirty="0"/>
          </a:p>
          <a:p>
            <a:pPr marL="285750" indent="-285750">
              <a:buFont typeface="Arial" panose="020B0604020202020204" pitchFamily="34" charset="0"/>
              <a:buChar char="•"/>
            </a:pPr>
            <a:r>
              <a:rPr lang="it-IT" sz="1600" dirty="0"/>
              <a:t>Crea il Mondo: Definisci il tuo </a:t>
            </a:r>
            <a:r>
              <a:rPr lang="it-IT" sz="1600" dirty="0" err="1"/>
              <a:t>maze</a:t>
            </a:r>
            <a:r>
              <a:rPr lang="it-IT" sz="1600" dirty="0"/>
              <a:t> usando una lista 2D.</a:t>
            </a:r>
          </a:p>
          <a:p>
            <a:pPr marL="285750" indent="-285750">
              <a:buFont typeface="Arial" panose="020B0604020202020204" pitchFamily="34" charset="0"/>
              <a:buChar char="•"/>
            </a:pPr>
            <a:r>
              <a:rPr lang="it-IT" sz="1600" dirty="0"/>
              <a:t>Trova il Giocatore: Usa un ciclo for annidato per trovare le coordinate di 'S' e salvarle in </a:t>
            </a:r>
            <a:r>
              <a:rPr lang="it-IT" sz="1600" dirty="0" err="1"/>
              <a:t>player_row</a:t>
            </a:r>
            <a:r>
              <a:rPr lang="it-IT" sz="1600" dirty="0"/>
              <a:t> e </a:t>
            </a:r>
            <a:r>
              <a:rPr lang="it-IT" sz="1600" dirty="0" err="1"/>
              <a:t>player_col</a:t>
            </a:r>
            <a:r>
              <a:rPr lang="it-IT" sz="1600" dirty="0"/>
              <a:t>.</a:t>
            </a:r>
          </a:p>
          <a:p>
            <a:pPr marL="285750" indent="-285750">
              <a:buFont typeface="Arial" panose="020B0604020202020204" pitchFamily="34" charset="0"/>
              <a:buChar char="•"/>
            </a:pPr>
            <a:r>
              <a:rPr lang="it-IT" sz="1600" dirty="0"/>
              <a:t>Costruisci il Game Loop: Crea un ciclo </a:t>
            </a:r>
            <a:r>
              <a:rPr lang="it-IT" sz="1600" dirty="0" err="1"/>
              <a:t>while</a:t>
            </a:r>
            <a:r>
              <a:rPr lang="it-IT" sz="1600" dirty="0"/>
              <a:t> True:.</a:t>
            </a:r>
          </a:p>
          <a:p>
            <a:pPr marL="285750" indent="-285750">
              <a:buFont typeface="Arial" panose="020B0604020202020204" pitchFamily="34" charset="0"/>
              <a:buChar char="•"/>
            </a:pPr>
            <a:r>
              <a:rPr lang="it-IT" sz="1600" dirty="0"/>
              <a:t>All'interno del Ciclo:</a:t>
            </a:r>
          </a:p>
          <a:p>
            <a:pPr marL="598488" lvl="3" indent="-285750"/>
            <a:r>
              <a:rPr lang="it-IT" dirty="0"/>
              <a:t>Pulisci lo schermo e stampa il labirinto con il giocatore (P).</a:t>
            </a:r>
          </a:p>
          <a:p>
            <a:pPr marL="598488" lvl="3" indent="-285750"/>
            <a:r>
              <a:rPr lang="it-IT" dirty="0"/>
              <a:t>Controlla se il giocatore ha raggiunto 'E'. Se sì, vinci e interrompi il ciclo.</a:t>
            </a:r>
          </a:p>
          <a:p>
            <a:pPr marL="598488" lvl="3" indent="-285750"/>
            <a:r>
              <a:rPr lang="it-IT" dirty="0"/>
              <a:t>Chiedi all'utente l'input (w/a/s/d).</a:t>
            </a:r>
          </a:p>
          <a:p>
            <a:pPr marL="598488" lvl="3" indent="-285750"/>
            <a:r>
              <a:rPr lang="it-IT" dirty="0"/>
              <a:t>Controlla se la mossa desiderata è valida (non è un muro).</a:t>
            </a:r>
          </a:p>
          <a:p>
            <a:pPr marL="598488" lvl="3" indent="-285750"/>
            <a:r>
              <a:rPr lang="it-IT" dirty="0"/>
              <a:t>Se è valida, aggiorna le coordinate del giocatore.</a:t>
            </a:r>
            <a:endParaRPr lang="en-US" dirty="0"/>
          </a:p>
        </p:txBody>
      </p:sp>
    </p:spTree>
    <p:extLst>
      <p:ext uri="{BB962C8B-B14F-4D97-AF65-F5344CB8AC3E}">
        <p14:creationId xmlns:p14="http://schemas.microsoft.com/office/powerpoint/2010/main" val="4019804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1DDE9A-CD9B-FF52-31B8-D58E27982D4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E7470DE-537B-A750-8EEC-BED9A507BB24}"/>
              </a:ext>
            </a:extLst>
          </p:cNvPr>
          <p:cNvSpPr>
            <a:spLocks noGrp="1"/>
          </p:cNvSpPr>
          <p:nvPr>
            <p:ph type="title"/>
          </p:nvPr>
        </p:nvSpPr>
        <p:spPr/>
        <p:txBody>
          <a:bodyPr/>
          <a:lstStyle/>
          <a:p>
            <a:r>
              <a:rPr lang="en-US"/>
              <a:t>Exercises</a:t>
            </a:r>
          </a:p>
        </p:txBody>
      </p:sp>
      <p:sp>
        <p:nvSpPr>
          <p:cNvPr id="3" name="Segnaposto testo 2">
            <a:extLst>
              <a:ext uri="{FF2B5EF4-FFF2-40B4-BE49-F238E27FC236}">
                <a16:creationId xmlns:a16="http://schemas.microsoft.com/office/drawing/2014/main" id="{F514CB1C-B709-CC0C-5970-583F822DF974}"/>
              </a:ext>
            </a:extLst>
          </p:cNvPr>
          <p:cNvSpPr>
            <a:spLocks noGrp="1"/>
          </p:cNvSpPr>
          <p:nvPr>
            <p:ph type="body" sz="quarter" idx="11"/>
          </p:nvPr>
        </p:nvSpPr>
        <p:spPr/>
        <p:txBody>
          <a:bodyPr/>
          <a:lstStyle/>
          <a:p>
            <a:r>
              <a:rPr lang="it-IT"/>
              <a:t>LISTS, TUPLES AND LOOPS</a:t>
            </a:r>
          </a:p>
        </p:txBody>
      </p:sp>
      <p:sp>
        <p:nvSpPr>
          <p:cNvPr id="4" name="Segnaposto contenuto 3">
            <a:extLst>
              <a:ext uri="{FF2B5EF4-FFF2-40B4-BE49-F238E27FC236}">
                <a16:creationId xmlns:a16="http://schemas.microsoft.com/office/drawing/2014/main" id="{E2C621CD-30E5-E242-A1DE-42B08BE80337}"/>
              </a:ext>
            </a:extLst>
          </p:cNvPr>
          <p:cNvSpPr>
            <a:spLocks noGrp="1"/>
          </p:cNvSpPr>
          <p:nvPr>
            <p:ph sz="quarter" idx="10"/>
          </p:nvPr>
        </p:nvSpPr>
        <p:spPr/>
        <p:txBody>
          <a:bodyPr>
            <a:normAutofit/>
          </a:bodyPr>
          <a:lstStyle/>
          <a:p>
            <a:r>
              <a:rPr lang="it-IT" sz="1600" b="1" dirty="0"/>
              <a:t>Bonus</a:t>
            </a:r>
          </a:p>
          <a:p>
            <a:endParaRPr lang="it-IT" sz="1600" dirty="0"/>
          </a:p>
          <a:p>
            <a:pPr marL="285750" indent="-285750">
              <a:buFont typeface="Arial" panose="020B0604020202020204" pitchFamily="34" charset="0"/>
              <a:buChar char="•"/>
            </a:pPr>
            <a:r>
              <a:rPr lang="it-IT" sz="1600" dirty="0"/>
              <a:t>Aggiungi le Trappole: Aggiungi un carattere 'T' nel labirinto. Se il giocatore ci finisce sopra, ha perso.</a:t>
            </a:r>
          </a:p>
          <a:p>
            <a:pPr marL="285750" indent="-285750">
              <a:buFont typeface="Arial" panose="020B0604020202020204" pitchFamily="34" charset="0"/>
              <a:buChar char="•"/>
            </a:pPr>
            <a:r>
              <a:rPr lang="it-IT" sz="1600" dirty="0"/>
              <a:t>Crea un Teletrasporto: Aggiungi una casella speciale 'O'. Quando il giocatore ci arriva, viene teletrasportato in un altro punto vuoto casuale.</a:t>
            </a:r>
          </a:p>
          <a:p>
            <a:pPr marL="285750" indent="-285750">
              <a:buFont typeface="Arial" panose="020B0604020202020204" pitchFamily="34" charset="0"/>
              <a:buChar char="•"/>
            </a:pPr>
            <a:r>
              <a:rPr lang="it-IT" sz="1600" dirty="0"/>
              <a:t>Fantasma Errante: Aggiungi un nemico 'G' che si muove in una direzione casuale dopo ogni mossa del giocatore. Se ti cattura, hai perso.</a:t>
            </a:r>
          </a:p>
          <a:p>
            <a:pPr marL="285750" indent="-285750">
              <a:buFont typeface="Arial" panose="020B0604020202020204" pitchFamily="34" charset="0"/>
              <a:buChar char="•"/>
            </a:pPr>
            <a:endParaRPr lang="it-IT" sz="1600"/>
          </a:p>
          <a:p>
            <a:r>
              <a:rPr lang="it-IT" sz="1600"/>
              <a:t>Suggerimento</a:t>
            </a:r>
            <a:r>
              <a:rPr lang="it-IT" sz="1600" dirty="0"/>
              <a:t>: Avrai bisogno di usare la libreria random per queste sfide!</a:t>
            </a:r>
          </a:p>
        </p:txBody>
      </p:sp>
    </p:spTree>
    <p:extLst>
      <p:ext uri="{BB962C8B-B14F-4D97-AF65-F5344CB8AC3E}">
        <p14:creationId xmlns:p14="http://schemas.microsoft.com/office/powerpoint/2010/main" val="3684295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School boy outline">
            <a:extLst>
              <a:ext uri="{FF2B5EF4-FFF2-40B4-BE49-F238E27FC236}">
                <a16:creationId xmlns:a16="http://schemas.microsoft.com/office/drawing/2014/main" id="{04C58A85-70EA-E289-19B6-907EE348C62B}"/>
              </a:ext>
            </a:extLst>
          </p:cNvPr>
          <p:cNvPicPr>
            <a:picLocks noGrp="1" noChangeAspect="1"/>
          </p:cNvPicPr>
          <p:nvPr>
            <p:ph sz="quarter" idx="4294967295"/>
          </p:nvPr>
        </p:nvPicPr>
        <p:blipFill>
          <a:blip r:embed="rId3">
            <a:extLst>
              <a:ext uri="{96DAC541-7B7A-43D3-8B79-37D633B846F1}">
                <asvg:svgBlip xmlns:asvg="http://schemas.microsoft.com/office/drawing/2016/SVG/main" r:embed="rId4"/>
              </a:ext>
            </a:extLst>
          </a:blip>
          <a:stretch>
            <a:fillRect/>
          </a:stretch>
        </p:blipFill>
        <p:spPr>
          <a:xfrm>
            <a:off x="1714141" y="2901725"/>
            <a:ext cx="914400" cy="914400"/>
          </a:xfrm>
        </p:spPr>
      </p:pic>
      <p:sp>
        <p:nvSpPr>
          <p:cNvPr id="2" name="Titolo 1">
            <a:extLst>
              <a:ext uri="{FF2B5EF4-FFF2-40B4-BE49-F238E27FC236}">
                <a16:creationId xmlns:a16="http://schemas.microsoft.com/office/drawing/2014/main" id="{BD423A23-160E-491F-4A85-98AA0E6C882D}"/>
              </a:ext>
            </a:extLst>
          </p:cNvPr>
          <p:cNvSpPr>
            <a:spLocks noGrp="1"/>
          </p:cNvSpPr>
          <p:nvPr>
            <p:ph type="title"/>
          </p:nvPr>
        </p:nvSpPr>
        <p:spPr/>
        <p:txBody>
          <a:bodyPr/>
          <a:lstStyle/>
          <a:p>
            <a:r>
              <a:rPr lang="it-IT" sz="3200"/>
              <a:t>Cos’è Python?</a:t>
            </a:r>
          </a:p>
        </p:txBody>
      </p:sp>
      <p:pic>
        <p:nvPicPr>
          <p:cNvPr id="9" name="Graphic 8" descr="Processor outline">
            <a:extLst>
              <a:ext uri="{FF2B5EF4-FFF2-40B4-BE49-F238E27FC236}">
                <a16:creationId xmlns:a16="http://schemas.microsoft.com/office/drawing/2014/main" id="{4BA5E6A7-855F-3845-36D6-E17F451889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17454" y="5691394"/>
            <a:ext cx="914400" cy="914400"/>
          </a:xfrm>
          <a:prstGeom prst="rect">
            <a:avLst/>
          </a:prstGeom>
        </p:spPr>
      </p:pic>
      <p:sp>
        <p:nvSpPr>
          <p:cNvPr id="10" name="TextBox 9">
            <a:extLst>
              <a:ext uri="{FF2B5EF4-FFF2-40B4-BE49-F238E27FC236}">
                <a16:creationId xmlns:a16="http://schemas.microsoft.com/office/drawing/2014/main" id="{F10FB89D-1983-3BA9-A7EF-69215042A326}"/>
              </a:ext>
            </a:extLst>
          </p:cNvPr>
          <p:cNvSpPr txBox="1"/>
          <p:nvPr/>
        </p:nvSpPr>
        <p:spPr>
          <a:xfrm>
            <a:off x="8006932" y="6383082"/>
            <a:ext cx="1057191" cy="486000"/>
          </a:xfrm>
          <a:prstGeom prst="rect">
            <a:avLst/>
          </a:prstGeom>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rPr>
              <a:t>Hardware</a:t>
            </a:r>
            <a:endParaRPr kumimoji="0" lang="en-GB"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endParaRPr>
          </a:p>
        </p:txBody>
      </p:sp>
      <p:pic>
        <p:nvPicPr>
          <p:cNvPr id="4" name="Graphic 3" descr="Document outline">
            <a:extLst>
              <a:ext uri="{FF2B5EF4-FFF2-40B4-BE49-F238E27FC236}">
                <a16:creationId xmlns:a16="http://schemas.microsoft.com/office/drawing/2014/main" id="{B6B448B9-BAAE-E4CE-3F8C-5B4ABD8BFFD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81471" y="2546352"/>
            <a:ext cx="622041" cy="622041"/>
          </a:xfrm>
          <a:prstGeom prst="rect">
            <a:avLst/>
          </a:prstGeom>
        </p:spPr>
      </p:pic>
      <p:sp>
        <p:nvSpPr>
          <p:cNvPr id="8" name="TextBox 7">
            <a:extLst>
              <a:ext uri="{FF2B5EF4-FFF2-40B4-BE49-F238E27FC236}">
                <a16:creationId xmlns:a16="http://schemas.microsoft.com/office/drawing/2014/main" id="{599EA8F8-8A61-FFB6-9102-F6CA260AD937}"/>
              </a:ext>
            </a:extLst>
          </p:cNvPr>
          <p:cNvSpPr txBox="1"/>
          <p:nvPr/>
        </p:nvSpPr>
        <p:spPr>
          <a:xfrm>
            <a:off x="1496426" y="3796717"/>
            <a:ext cx="1569843" cy="486000"/>
          </a:xfrm>
          <a:prstGeom prst="rect">
            <a:avLst/>
          </a:prstGeom>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rPr>
              <a:t>Programmatore</a:t>
            </a:r>
            <a:endParaRPr kumimoji="0" lang="en-GB"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endParaRPr>
          </a:p>
        </p:txBody>
      </p:sp>
      <p:cxnSp>
        <p:nvCxnSpPr>
          <p:cNvPr id="17" name="Straight Arrow Connector 16">
            <a:extLst>
              <a:ext uri="{FF2B5EF4-FFF2-40B4-BE49-F238E27FC236}">
                <a16:creationId xmlns:a16="http://schemas.microsoft.com/office/drawing/2014/main" id="{8EEC64A5-ACDD-1917-474C-B4C2121B5A4B}"/>
              </a:ext>
            </a:extLst>
          </p:cNvPr>
          <p:cNvCxnSpPr>
            <a:cxnSpLocks/>
          </p:cNvCxnSpPr>
          <p:nvPr/>
        </p:nvCxnSpPr>
        <p:spPr>
          <a:xfrm flipV="1">
            <a:off x="2817845" y="2943000"/>
            <a:ext cx="3253232" cy="48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9325CEE-2C4D-8217-19E8-B5BCBCD5BB6D}"/>
              </a:ext>
            </a:extLst>
          </p:cNvPr>
          <p:cNvSpPr txBox="1"/>
          <p:nvPr/>
        </p:nvSpPr>
        <p:spPr>
          <a:xfrm>
            <a:off x="3550790" y="2901725"/>
            <a:ext cx="914400" cy="279918"/>
          </a:xfrm>
          <a:prstGeom prst="rect">
            <a:avLst/>
          </a:prstGeom>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rPr>
              <a:t>scrive</a:t>
            </a:r>
            <a:endParaRPr kumimoji="0" lang="en-GB" sz="12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endParaRPr>
          </a:p>
        </p:txBody>
      </p:sp>
      <p:pic>
        <p:nvPicPr>
          <p:cNvPr id="28" name="Content Placeholder 4" descr="School boy outline">
            <a:extLst>
              <a:ext uri="{FF2B5EF4-FFF2-40B4-BE49-F238E27FC236}">
                <a16:creationId xmlns:a16="http://schemas.microsoft.com/office/drawing/2014/main" id="{B004BB6E-3021-EE86-90D2-817A12BA1B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41652" y="798762"/>
            <a:ext cx="914400" cy="914400"/>
          </a:xfrm>
          <a:prstGeom prst="rect">
            <a:avLst/>
          </a:prstGeom>
        </p:spPr>
      </p:pic>
      <p:sp>
        <p:nvSpPr>
          <p:cNvPr id="29" name="TextBox 28">
            <a:extLst>
              <a:ext uri="{FF2B5EF4-FFF2-40B4-BE49-F238E27FC236}">
                <a16:creationId xmlns:a16="http://schemas.microsoft.com/office/drawing/2014/main" id="{4C2FDCC2-B027-0048-0860-2367CB12998F}"/>
              </a:ext>
            </a:extLst>
          </p:cNvPr>
          <p:cNvSpPr txBox="1"/>
          <p:nvPr/>
        </p:nvSpPr>
        <p:spPr>
          <a:xfrm>
            <a:off x="6323604" y="1498010"/>
            <a:ext cx="1150496" cy="486000"/>
          </a:xfrm>
          <a:prstGeom prst="rect">
            <a:avLst/>
          </a:prstGeom>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rPr>
              <a:t>Utilizzatore</a:t>
            </a:r>
            <a:endParaRPr kumimoji="0" lang="en-GB"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endParaRPr>
          </a:p>
        </p:txBody>
      </p:sp>
      <p:pic>
        <p:nvPicPr>
          <p:cNvPr id="30" name="Content Placeholder 4" descr="School boy outline">
            <a:extLst>
              <a:ext uri="{FF2B5EF4-FFF2-40B4-BE49-F238E27FC236}">
                <a16:creationId xmlns:a16="http://schemas.microsoft.com/office/drawing/2014/main" id="{9304C4CB-67CE-4BB2-57BC-61FDF91124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03836" y="807796"/>
            <a:ext cx="914400" cy="914400"/>
          </a:xfrm>
          <a:prstGeom prst="rect">
            <a:avLst/>
          </a:prstGeom>
        </p:spPr>
      </p:pic>
      <p:sp>
        <p:nvSpPr>
          <p:cNvPr id="31" name="TextBox 30">
            <a:extLst>
              <a:ext uri="{FF2B5EF4-FFF2-40B4-BE49-F238E27FC236}">
                <a16:creationId xmlns:a16="http://schemas.microsoft.com/office/drawing/2014/main" id="{BBAB7552-FBD7-6BA1-028B-1DB9621E6407}"/>
              </a:ext>
            </a:extLst>
          </p:cNvPr>
          <p:cNvSpPr txBox="1"/>
          <p:nvPr/>
        </p:nvSpPr>
        <p:spPr>
          <a:xfrm>
            <a:off x="7598369" y="1498010"/>
            <a:ext cx="1150496" cy="486000"/>
          </a:xfrm>
          <a:prstGeom prst="rect">
            <a:avLst/>
          </a:prstGeom>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rPr>
              <a:t>Utilizzatore</a:t>
            </a:r>
            <a:endParaRPr kumimoji="0" lang="en-GB"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endParaRPr>
          </a:p>
        </p:txBody>
      </p:sp>
      <p:pic>
        <p:nvPicPr>
          <p:cNvPr id="32" name="Content Placeholder 4" descr="School boy outline">
            <a:extLst>
              <a:ext uri="{FF2B5EF4-FFF2-40B4-BE49-F238E27FC236}">
                <a16:creationId xmlns:a16="http://schemas.microsoft.com/office/drawing/2014/main" id="{060B3E52-E391-DD6A-FC17-A39798AD78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7972" y="821498"/>
            <a:ext cx="914400" cy="914400"/>
          </a:xfrm>
          <a:prstGeom prst="rect">
            <a:avLst/>
          </a:prstGeom>
        </p:spPr>
      </p:pic>
      <p:sp>
        <p:nvSpPr>
          <p:cNvPr id="33" name="TextBox 32">
            <a:extLst>
              <a:ext uri="{FF2B5EF4-FFF2-40B4-BE49-F238E27FC236}">
                <a16:creationId xmlns:a16="http://schemas.microsoft.com/office/drawing/2014/main" id="{599E631D-3416-8E13-0FFE-79AB94F7FFFE}"/>
              </a:ext>
            </a:extLst>
          </p:cNvPr>
          <p:cNvSpPr txBox="1"/>
          <p:nvPr/>
        </p:nvSpPr>
        <p:spPr>
          <a:xfrm>
            <a:off x="8767807" y="1498010"/>
            <a:ext cx="1150496" cy="486000"/>
          </a:xfrm>
          <a:prstGeom prst="rect">
            <a:avLst/>
          </a:prstGeom>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rPr>
              <a:t>Utilizzatore</a:t>
            </a:r>
            <a:endParaRPr kumimoji="0" lang="en-GB"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endParaRPr>
          </a:p>
        </p:txBody>
      </p:sp>
      <p:pic>
        <p:nvPicPr>
          <p:cNvPr id="35" name="Graphic 34" descr="Document outline">
            <a:extLst>
              <a:ext uri="{FF2B5EF4-FFF2-40B4-BE49-F238E27FC236}">
                <a16:creationId xmlns:a16="http://schemas.microsoft.com/office/drawing/2014/main" id="{4CB04966-5434-6243-FC35-F6543582CA5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32034" y="2514537"/>
            <a:ext cx="622041" cy="622041"/>
          </a:xfrm>
          <a:prstGeom prst="rect">
            <a:avLst/>
          </a:prstGeom>
        </p:spPr>
      </p:pic>
      <p:pic>
        <p:nvPicPr>
          <p:cNvPr id="36" name="Graphic 35" descr="Document outline">
            <a:extLst>
              <a:ext uri="{FF2B5EF4-FFF2-40B4-BE49-F238E27FC236}">
                <a16:creationId xmlns:a16="http://schemas.microsoft.com/office/drawing/2014/main" id="{C4558283-AD32-C036-E948-56D956EB6DE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50016" y="2546351"/>
            <a:ext cx="622041" cy="622041"/>
          </a:xfrm>
          <a:prstGeom prst="rect">
            <a:avLst/>
          </a:prstGeom>
        </p:spPr>
      </p:pic>
      <p:pic>
        <p:nvPicPr>
          <p:cNvPr id="2050" name="Picture 2" descr="Translation - Free social icons">
            <a:extLst>
              <a:ext uri="{FF2B5EF4-FFF2-40B4-BE49-F238E27FC236}">
                <a16:creationId xmlns:a16="http://schemas.microsoft.com/office/drawing/2014/main" id="{81A3154F-F8D8-4632-5511-B048E65560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49454" y="4039521"/>
            <a:ext cx="632258" cy="595066"/>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E07C27BC-F6EC-3B82-8608-5694790A46EE}"/>
              </a:ext>
            </a:extLst>
          </p:cNvPr>
          <p:cNvSpPr txBox="1"/>
          <p:nvPr/>
        </p:nvSpPr>
        <p:spPr>
          <a:xfrm>
            <a:off x="7894975" y="3016878"/>
            <a:ext cx="768219" cy="486000"/>
          </a:xfrm>
          <a:prstGeom prst="rect">
            <a:avLst/>
          </a:prstGeom>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rPr>
              <a:t>Codice</a:t>
            </a:r>
            <a:endParaRPr kumimoji="0" lang="en-GB"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endParaRPr>
          </a:p>
        </p:txBody>
      </p:sp>
      <p:sp>
        <p:nvSpPr>
          <p:cNvPr id="38" name="TextBox 37">
            <a:extLst>
              <a:ext uri="{FF2B5EF4-FFF2-40B4-BE49-F238E27FC236}">
                <a16:creationId xmlns:a16="http://schemas.microsoft.com/office/drawing/2014/main" id="{0426FC4D-52B3-A061-FA86-A13787BBC5F3}"/>
              </a:ext>
            </a:extLst>
          </p:cNvPr>
          <p:cNvSpPr txBox="1"/>
          <p:nvPr/>
        </p:nvSpPr>
        <p:spPr>
          <a:xfrm>
            <a:off x="6581473" y="3016878"/>
            <a:ext cx="768219" cy="486000"/>
          </a:xfrm>
          <a:prstGeom prst="rect">
            <a:avLst/>
          </a:prstGeom>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rPr>
              <a:t>Codice</a:t>
            </a:r>
            <a:endParaRPr kumimoji="0" lang="en-GB"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endParaRPr>
          </a:p>
        </p:txBody>
      </p:sp>
      <p:sp>
        <p:nvSpPr>
          <p:cNvPr id="39" name="TextBox 38">
            <a:extLst>
              <a:ext uri="{FF2B5EF4-FFF2-40B4-BE49-F238E27FC236}">
                <a16:creationId xmlns:a16="http://schemas.microsoft.com/office/drawing/2014/main" id="{68344E23-FE30-F1F0-C7B4-78C6A6548ACE}"/>
              </a:ext>
            </a:extLst>
          </p:cNvPr>
          <p:cNvSpPr txBox="1"/>
          <p:nvPr/>
        </p:nvSpPr>
        <p:spPr>
          <a:xfrm>
            <a:off x="9069637" y="2991208"/>
            <a:ext cx="768219" cy="486000"/>
          </a:xfrm>
          <a:prstGeom prst="rect">
            <a:avLst/>
          </a:prstGeom>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rPr>
              <a:t>Codice</a:t>
            </a:r>
            <a:endParaRPr kumimoji="0" lang="en-GB"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endParaRPr>
          </a:p>
        </p:txBody>
      </p:sp>
      <p:pic>
        <p:nvPicPr>
          <p:cNvPr id="40" name="Picture 2" descr="Translation - Free social icons">
            <a:extLst>
              <a:ext uri="{FF2B5EF4-FFF2-40B4-BE49-F238E27FC236}">
                <a16:creationId xmlns:a16="http://schemas.microsoft.com/office/drawing/2014/main" id="{BECCCC58-7298-832B-98F5-4166954C58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70149" y="4063460"/>
            <a:ext cx="632258" cy="59506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Translation - Free social icons">
            <a:extLst>
              <a:ext uri="{FF2B5EF4-FFF2-40B4-BE49-F238E27FC236}">
                <a16:creationId xmlns:a16="http://schemas.microsoft.com/office/drawing/2014/main" id="{DDE9687C-DFAB-A6D8-8BF7-4FBF96E1143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39598" y="4048396"/>
            <a:ext cx="632258" cy="59506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EB43B252-E142-1E8E-7F31-C8152ED0E941}"/>
              </a:ext>
            </a:extLst>
          </p:cNvPr>
          <p:cNvSpPr txBox="1"/>
          <p:nvPr/>
        </p:nvSpPr>
        <p:spPr>
          <a:xfrm>
            <a:off x="6485903" y="4535746"/>
            <a:ext cx="959358" cy="486000"/>
          </a:xfrm>
          <a:prstGeom prst="rect">
            <a:avLst/>
          </a:prstGeom>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rPr>
              <a:t>Interprete</a:t>
            </a:r>
            <a:endParaRPr kumimoji="0" lang="en-GB"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endParaRPr>
          </a:p>
        </p:txBody>
      </p:sp>
      <p:sp>
        <p:nvSpPr>
          <p:cNvPr id="43" name="TextBox 42">
            <a:extLst>
              <a:ext uri="{FF2B5EF4-FFF2-40B4-BE49-F238E27FC236}">
                <a16:creationId xmlns:a16="http://schemas.microsoft.com/office/drawing/2014/main" id="{9DD1DF77-106C-C700-3FBB-5E83D7882EB3}"/>
              </a:ext>
            </a:extLst>
          </p:cNvPr>
          <p:cNvSpPr txBox="1"/>
          <p:nvPr/>
        </p:nvSpPr>
        <p:spPr>
          <a:xfrm>
            <a:off x="7894975" y="4535746"/>
            <a:ext cx="959358" cy="486000"/>
          </a:xfrm>
          <a:prstGeom prst="rect">
            <a:avLst/>
          </a:prstGeom>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rPr>
              <a:t>Interprete</a:t>
            </a:r>
            <a:endParaRPr kumimoji="0" lang="en-GB"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endParaRPr>
          </a:p>
        </p:txBody>
      </p:sp>
      <p:sp>
        <p:nvSpPr>
          <p:cNvPr id="44" name="TextBox 43">
            <a:extLst>
              <a:ext uri="{FF2B5EF4-FFF2-40B4-BE49-F238E27FC236}">
                <a16:creationId xmlns:a16="http://schemas.microsoft.com/office/drawing/2014/main" id="{B733EA4D-976B-5279-D63F-1CC9F9324023}"/>
              </a:ext>
            </a:extLst>
          </p:cNvPr>
          <p:cNvSpPr txBox="1"/>
          <p:nvPr/>
        </p:nvSpPr>
        <p:spPr>
          <a:xfrm>
            <a:off x="9075577" y="4535746"/>
            <a:ext cx="959358" cy="486000"/>
          </a:xfrm>
          <a:prstGeom prst="rect">
            <a:avLst/>
          </a:prstGeom>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rPr>
              <a:t>Interprete</a:t>
            </a:r>
            <a:endParaRPr kumimoji="0" lang="en-GB" sz="1400" b="0" i="0" u="none" strike="noStrike" kern="1200" cap="none" spc="0" normalizeH="0" baseline="0" noProof="0">
              <a:ln>
                <a:noFill/>
              </a:ln>
              <a:solidFill>
                <a:srgbClr val="E81B44"/>
              </a:solidFill>
              <a:effectLst/>
              <a:uLnTx/>
              <a:uFillTx/>
              <a:latin typeface="Montserrat SemiBold" panose="00000700000000000000" pitchFamily="50" charset="0"/>
              <a:ea typeface="+mn-ea"/>
              <a:cs typeface="+mn-cs"/>
            </a:endParaRPr>
          </a:p>
        </p:txBody>
      </p:sp>
      <p:cxnSp>
        <p:nvCxnSpPr>
          <p:cNvPr id="48" name="Straight Arrow Connector 47">
            <a:extLst>
              <a:ext uri="{FF2B5EF4-FFF2-40B4-BE49-F238E27FC236}">
                <a16:creationId xmlns:a16="http://schemas.microsoft.com/office/drawing/2014/main" id="{41FD0CD2-D9F6-3899-F287-C57728BFB321}"/>
              </a:ext>
            </a:extLst>
          </p:cNvPr>
          <p:cNvCxnSpPr>
            <a:cxnSpLocks/>
            <a:stCxn id="29" idx="2"/>
            <a:endCxn id="4" idx="0"/>
          </p:cNvCxnSpPr>
          <p:nvPr/>
        </p:nvCxnSpPr>
        <p:spPr>
          <a:xfrm flipH="1">
            <a:off x="6892492" y="1984010"/>
            <a:ext cx="6360" cy="562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59BB7A2-D376-F9FF-7E69-8B6C82333266}"/>
              </a:ext>
            </a:extLst>
          </p:cNvPr>
          <p:cNvCxnSpPr>
            <a:cxnSpLocks/>
            <a:stCxn id="31" idx="2"/>
            <a:endCxn id="36" idx="0"/>
          </p:cNvCxnSpPr>
          <p:nvPr/>
        </p:nvCxnSpPr>
        <p:spPr>
          <a:xfrm flipH="1">
            <a:off x="8161037" y="1984010"/>
            <a:ext cx="12580" cy="5623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FF7EE4C-6C83-540A-2258-77458E889009}"/>
              </a:ext>
            </a:extLst>
          </p:cNvPr>
          <p:cNvCxnSpPr>
            <a:cxnSpLocks/>
            <a:stCxn id="33" idx="2"/>
            <a:endCxn id="35" idx="0"/>
          </p:cNvCxnSpPr>
          <p:nvPr/>
        </p:nvCxnSpPr>
        <p:spPr>
          <a:xfrm>
            <a:off x="9343055" y="1984010"/>
            <a:ext cx="0" cy="530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4100989-AA76-3F34-EAD3-718BD9C80CE6}"/>
              </a:ext>
            </a:extLst>
          </p:cNvPr>
          <p:cNvCxnSpPr>
            <a:cxnSpLocks/>
            <a:stCxn id="38" idx="2"/>
            <a:endCxn id="2050" idx="0"/>
          </p:cNvCxnSpPr>
          <p:nvPr/>
        </p:nvCxnSpPr>
        <p:spPr>
          <a:xfrm>
            <a:off x="6965583" y="3502878"/>
            <a:ext cx="0" cy="5366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9" name="Straight Arrow Connector 1028">
            <a:extLst>
              <a:ext uri="{FF2B5EF4-FFF2-40B4-BE49-F238E27FC236}">
                <a16:creationId xmlns:a16="http://schemas.microsoft.com/office/drawing/2014/main" id="{F77A5486-67B3-F542-A4F2-0175C5682066}"/>
              </a:ext>
            </a:extLst>
          </p:cNvPr>
          <p:cNvCxnSpPr>
            <a:cxnSpLocks/>
            <a:stCxn id="37" idx="2"/>
            <a:endCxn id="40" idx="0"/>
          </p:cNvCxnSpPr>
          <p:nvPr/>
        </p:nvCxnSpPr>
        <p:spPr>
          <a:xfrm>
            <a:off x="8279085" y="3502878"/>
            <a:ext cx="7193" cy="560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5" name="Straight Arrow Connector 1034">
            <a:extLst>
              <a:ext uri="{FF2B5EF4-FFF2-40B4-BE49-F238E27FC236}">
                <a16:creationId xmlns:a16="http://schemas.microsoft.com/office/drawing/2014/main" id="{AFD21BA7-1560-C6A4-4F89-D2D2FF4C2BA3}"/>
              </a:ext>
            </a:extLst>
          </p:cNvPr>
          <p:cNvCxnSpPr>
            <a:cxnSpLocks/>
            <a:stCxn id="39" idx="2"/>
            <a:endCxn id="41" idx="0"/>
          </p:cNvCxnSpPr>
          <p:nvPr/>
        </p:nvCxnSpPr>
        <p:spPr>
          <a:xfrm>
            <a:off x="9453747" y="3477208"/>
            <a:ext cx="1980" cy="5711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0" name="Straight Arrow Connector 1039">
            <a:extLst>
              <a:ext uri="{FF2B5EF4-FFF2-40B4-BE49-F238E27FC236}">
                <a16:creationId xmlns:a16="http://schemas.microsoft.com/office/drawing/2014/main" id="{FE1111D0-FCB0-049D-6456-331F7C25887D}"/>
              </a:ext>
            </a:extLst>
          </p:cNvPr>
          <p:cNvCxnSpPr>
            <a:cxnSpLocks/>
            <a:stCxn id="42" idx="2"/>
            <a:endCxn id="9" idx="0"/>
          </p:cNvCxnSpPr>
          <p:nvPr/>
        </p:nvCxnSpPr>
        <p:spPr>
          <a:xfrm>
            <a:off x="6965582" y="5021746"/>
            <a:ext cx="1409072" cy="669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3" name="Straight Arrow Connector 1042">
            <a:extLst>
              <a:ext uri="{FF2B5EF4-FFF2-40B4-BE49-F238E27FC236}">
                <a16:creationId xmlns:a16="http://schemas.microsoft.com/office/drawing/2014/main" id="{C7479D50-F8EF-2D19-5237-26F3FD5FB82C}"/>
              </a:ext>
            </a:extLst>
          </p:cNvPr>
          <p:cNvCxnSpPr>
            <a:cxnSpLocks/>
            <a:stCxn id="43" idx="2"/>
            <a:endCxn id="9" idx="0"/>
          </p:cNvCxnSpPr>
          <p:nvPr/>
        </p:nvCxnSpPr>
        <p:spPr>
          <a:xfrm>
            <a:off x="8374654" y="5021746"/>
            <a:ext cx="0" cy="669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6" name="Straight Arrow Connector 1045">
            <a:extLst>
              <a:ext uri="{FF2B5EF4-FFF2-40B4-BE49-F238E27FC236}">
                <a16:creationId xmlns:a16="http://schemas.microsoft.com/office/drawing/2014/main" id="{D6D1CD1E-50DE-8491-2FD9-39817C291F54}"/>
              </a:ext>
            </a:extLst>
          </p:cNvPr>
          <p:cNvCxnSpPr>
            <a:cxnSpLocks/>
            <a:stCxn id="44" idx="2"/>
            <a:endCxn id="9" idx="0"/>
          </p:cNvCxnSpPr>
          <p:nvPr/>
        </p:nvCxnSpPr>
        <p:spPr>
          <a:xfrm flipH="1">
            <a:off x="8374654" y="5021746"/>
            <a:ext cx="1180602" cy="6696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3" name="Segnaposto testo 2">
            <a:extLst>
              <a:ext uri="{FF2B5EF4-FFF2-40B4-BE49-F238E27FC236}">
                <a16:creationId xmlns:a16="http://schemas.microsoft.com/office/drawing/2014/main" id="{CF3F414E-6B16-976C-ED9D-A096A8D59B22}"/>
              </a:ext>
            </a:extLst>
          </p:cNvPr>
          <p:cNvSpPr>
            <a:spLocks noGrp="1"/>
          </p:cNvSpPr>
          <p:nvPr>
            <p:ph type="body" sz="quarter" idx="11"/>
          </p:nvPr>
        </p:nvSpPr>
        <p:spPr>
          <a:xfrm>
            <a:off x="595223" y="995615"/>
            <a:ext cx="2222622" cy="288925"/>
          </a:xfrm>
        </p:spPr>
        <p:txBody>
          <a:bodyPr>
            <a:normAutofit/>
          </a:bodyPr>
          <a:lstStyle/>
          <a:p>
            <a:r>
              <a:rPr lang="it-IT"/>
              <a:t>Linguaggi Interpretati</a:t>
            </a:r>
          </a:p>
        </p:txBody>
      </p:sp>
    </p:spTree>
    <p:extLst>
      <p:ext uri="{BB962C8B-B14F-4D97-AF65-F5344CB8AC3E}">
        <p14:creationId xmlns:p14="http://schemas.microsoft.com/office/powerpoint/2010/main" val="988976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7A87EA-3FB2-05D9-74A2-E1FE6CAE4B9A}"/>
              </a:ext>
            </a:extLst>
          </p:cNvPr>
          <p:cNvSpPr>
            <a:spLocks noGrp="1"/>
          </p:cNvSpPr>
          <p:nvPr>
            <p:ph type="title"/>
          </p:nvPr>
        </p:nvSpPr>
        <p:spPr/>
        <p:txBody>
          <a:bodyPr/>
          <a:lstStyle/>
          <a:p>
            <a:r>
              <a:rPr lang="it-IT"/>
              <a:t>Perché Python?</a:t>
            </a:r>
          </a:p>
        </p:txBody>
      </p:sp>
      <p:sp>
        <p:nvSpPr>
          <p:cNvPr id="3" name="Segnaposto contenuto 2">
            <a:extLst>
              <a:ext uri="{FF2B5EF4-FFF2-40B4-BE49-F238E27FC236}">
                <a16:creationId xmlns:a16="http://schemas.microsoft.com/office/drawing/2014/main" id="{EBE8D29E-9C7E-7ED7-D5A6-C60A8892174A}"/>
              </a:ext>
            </a:extLst>
          </p:cNvPr>
          <p:cNvSpPr>
            <a:spLocks noGrp="1"/>
          </p:cNvSpPr>
          <p:nvPr>
            <p:ph sz="quarter" idx="10"/>
          </p:nvPr>
        </p:nvSpPr>
        <p:spPr/>
        <p:txBody>
          <a:bodyPr>
            <a:normAutofit lnSpcReduction="10000"/>
          </a:bodyPr>
          <a:lstStyle/>
          <a:p>
            <a:r>
              <a:rPr lang="it-IT" sz="2000" b="1"/>
              <a:t>Perché è facile!</a:t>
            </a:r>
          </a:p>
          <a:p>
            <a:endParaRPr lang="it-IT" sz="2000"/>
          </a:p>
          <a:p>
            <a:pPr marL="342900" indent="-342900">
              <a:buAutoNum type="arabicPeriod"/>
            </a:pPr>
            <a:r>
              <a:rPr lang="it-IT" sz="2000"/>
              <a:t>Facile da imparare</a:t>
            </a:r>
            <a:br>
              <a:rPr lang="it-IT" sz="2000"/>
            </a:br>
            <a:r>
              <a:rPr lang="it-IT" sz="1600"/>
              <a:t>Lo vedrete</a:t>
            </a:r>
          </a:p>
          <a:p>
            <a:pPr marL="342900" indent="-342900">
              <a:buAutoNum type="arabicPeriod"/>
            </a:pPr>
            <a:endParaRPr lang="it-IT" sz="1600"/>
          </a:p>
          <a:p>
            <a:pPr marL="342900" indent="-342900">
              <a:buAutoNum type="arabicPeriod"/>
            </a:pPr>
            <a:r>
              <a:rPr lang="it-IT" sz="2000"/>
              <a:t>Facile da interfacciare</a:t>
            </a:r>
            <a:br>
              <a:rPr lang="it-IT" sz="2000"/>
            </a:br>
            <a:r>
              <a:rPr lang="it-IT" sz="1600"/>
              <a:t>Con ogni genere di cosa esistente</a:t>
            </a:r>
            <a:br>
              <a:rPr lang="it-IT" sz="1800"/>
            </a:br>
            <a:endParaRPr lang="it-IT" sz="1800"/>
          </a:p>
          <a:p>
            <a:pPr marL="342900" indent="-342900">
              <a:buAutoNum type="arabicPeriod"/>
            </a:pPr>
            <a:r>
              <a:rPr lang="it-IT" sz="2000"/>
              <a:t>Facile da installare </a:t>
            </a:r>
            <a:br>
              <a:rPr lang="it-IT" sz="2000"/>
            </a:br>
            <a:r>
              <a:rPr lang="it-IT" sz="1600"/>
              <a:t>Come vedremo a breve</a:t>
            </a:r>
          </a:p>
          <a:p>
            <a:pPr marL="342900" indent="-342900">
              <a:buAutoNum type="arabicPeriod"/>
            </a:pPr>
            <a:endParaRPr lang="it-IT" sz="1600"/>
          </a:p>
          <a:p>
            <a:pPr marL="342900" indent="-342900">
              <a:buAutoNum type="arabicPeriod"/>
            </a:pPr>
            <a:r>
              <a:rPr lang="it-IT" sz="1800"/>
              <a:t>Community gigantesca e attiva</a:t>
            </a:r>
          </a:p>
        </p:txBody>
      </p:sp>
    </p:spTree>
    <p:extLst>
      <p:ext uri="{BB962C8B-B14F-4D97-AF65-F5344CB8AC3E}">
        <p14:creationId xmlns:p14="http://schemas.microsoft.com/office/powerpoint/2010/main" val="1961175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7A87EA-3FB2-05D9-74A2-E1FE6CAE4B9A}"/>
              </a:ext>
            </a:extLst>
          </p:cNvPr>
          <p:cNvSpPr>
            <a:spLocks noGrp="1"/>
          </p:cNvSpPr>
          <p:nvPr>
            <p:ph type="title"/>
          </p:nvPr>
        </p:nvSpPr>
        <p:spPr/>
        <p:txBody>
          <a:bodyPr/>
          <a:lstStyle/>
          <a:p>
            <a:r>
              <a:rPr lang="it-IT"/>
              <a:t>Cosa si può fare con Python?</a:t>
            </a:r>
          </a:p>
        </p:txBody>
      </p:sp>
      <p:sp>
        <p:nvSpPr>
          <p:cNvPr id="3" name="Segnaposto contenuto 2">
            <a:extLst>
              <a:ext uri="{FF2B5EF4-FFF2-40B4-BE49-F238E27FC236}">
                <a16:creationId xmlns:a16="http://schemas.microsoft.com/office/drawing/2014/main" id="{EBE8D29E-9C7E-7ED7-D5A6-C60A8892174A}"/>
              </a:ext>
            </a:extLst>
          </p:cNvPr>
          <p:cNvSpPr>
            <a:spLocks noGrp="1"/>
          </p:cNvSpPr>
          <p:nvPr>
            <p:ph sz="quarter" idx="10"/>
          </p:nvPr>
        </p:nvSpPr>
        <p:spPr/>
        <p:txBody>
          <a:bodyPr>
            <a:normAutofit/>
          </a:bodyPr>
          <a:lstStyle/>
          <a:p>
            <a:endParaRPr lang="it-IT" sz="2000"/>
          </a:p>
          <a:p>
            <a:pPr marL="342900" indent="-342900">
              <a:buFont typeface="Arial" panose="020B0604020202020204" pitchFamily="34" charset="0"/>
              <a:buChar char="•"/>
            </a:pPr>
            <a:r>
              <a:rPr lang="it-IT" sz="1600"/>
              <a:t>Sviluppo di siti Web. Instagram, Google, Netflix e Uber sono esempi di siti web che usano </a:t>
            </a:r>
            <a:r>
              <a:rPr lang="it-IT" sz="1600" err="1"/>
              <a:t>python</a:t>
            </a:r>
            <a:r>
              <a:rPr lang="it-IT" sz="1600"/>
              <a:t> come </a:t>
            </a:r>
            <a:r>
              <a:rPr lang="it-IT" sz="1600" err="1"/>
              <a:t>backend</a:t>
            </a:r>
            <a:r>
              <a:rPr lang="it-IT" sz="1600"/>
              <a:t>;</a:t>
            </a:r>
            <a:br>
              <a:rPr lang="it-IT" sz="1600"/>
            </a:br>
            <a:endParaRPr lang="it-IT" sz="1600"/>
          </a:p>
          <a:p>
            <a:pPr marL="342900" indent="-342900">
              <a:buFont typeface="Arial" panose="020B0604020202020204" pitchFamily="34" charset="0"/>
              <a:buChar char="•"/>
            </a:pPr>
            <a:r>
              <a:rPr lang="it-IT" sz="1600"/>
              <a:t>Videogames : Battlefield 2 usa </a:t>
            </a:r>
            <a:r>
              <a:rPr lang="it-IT" sz="1600" err="1"/>
              <a:t>python</a:t>
            </a:r>
            <a:r>
              <a:rPr lang="it-IT" sz="1600"/>
              <a:t> per alcune funzionalità, EVE online e </a:t>
            </a:r>
            <a:r>
              <a:rPr lang="it-IT" sz="1600" dirty="0"/>
              <a:t>Mount</a:t>
            </a:r>
            <a:r>
              <a:rPr lang="it-IT" sz="1600"/>
              <a:t> &amp; </a:t>
            </a:r>
            <a:r>
              <a:rPr lang="it-IT" sz="1600" err="1"/>
              <a:t>Blade</a:t>
            </a:r>
            <a:r>
              <a:rPr lang="it-IT" sz="1600"/>
              <a:t> sono scritti interamente in </a:t>
            </a:r>
            <a:r>
              <a:rPr lang="it-IT" sz="1600" err="1"/>
              <a:t>python</a:t>
            </a:r>
            <a:r>
              <a:rPr lang="it-IT" sz="1600"/>
              <a:t>;</a:t>
            </a:r>
          </a:p>
          <a:p>
            <a:pPr marL="342900" indent="-342900">
              <a:buFont typeface="Arial" panose="020B0604020202020204" pitchFamily="34" charset="0"/>
              <a:buChar char="•"/>
            </a:pPr>
            <a:endParaRPr lang="it-IT" sz="1600"/>
          </a:p>
          <a:p>
            <a:pPr marL="342900" indent="-342900">
              <a:buFont typeface="Arial" panose="020B0604020202020204" pitchFamily="34" charset="0"/>
              <a:buChar char="•"/>
            </a:pPr>
            <a:r>
              <a:rPr lang="it-IT" sz="1600"/>
              <a:t>Calcolo scientifico, esperimenti e Intelligenza Artificiale. Praticamente tutta l’IA che pervade la nostra epoca è scritta in </a:t>
            </a:r>
            <a:r>
              <a:rPr lang="it-IT" sz="1600" err="1"/>
              <a:t>python</a:t>
            </a:r>
            <a:r>
              <a:rPr lang="it-IT" sz="1600"/>
              <a:t>.</a:t>
            </a:r>
          </a:p>
          <a:p>
            <a:pPr marL="342900" indent="-342900">
              <a:buFont typeface="Arial" panose="020B0604020202020204" pitchFamily="34" charset="0"/>
              <a:buChar char="•"/>
            </a:pPr>
            <a:endParaRPr lang="it-IT" sz="1600"/>
          </a:p>
        </p:txBody>
      </p:sp>
    </p:spTree>
    <p:extLst>
      <p:ext uri="{BB962C8B-B14F-4D97-AF65-F5344CB8AC3E}">
        <p14:creationId xmlns:p14="http://schemas.microsoft.com/office/powerpoint/2010/main" val="2093276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1_Tema di Office">
  <a:themeElements>
    <a:clrScheme name="Crimson flash">
      <a:dk1>
        <a:srgbClr val="333333"/>
      </a:dk1>
      <a:lt1>
        <a:srgbClr val="FFFFFF"/>
      </a:lt1>
      <a:dk2>
        <a:srgbClr val="BE0036"/>
      </a:dk2>
      <a:lt2>
        <a:srgbClr val="E1E3EA"/>
      </a:lt2>
      <a:accent1>
        <a:srgbClr val="BE0036"/>
      </a:accent1>
      <a:accent2>
        <a:srgbClr val="EB5E55"/>
      </a:accent2>
      <a:accent3>
        <a:srgbClr val="8B0030"/>
      </a:accent3>
      <a:accent4>
        <a:srgbClr val="E81A44"/>
      </a:accent4>
      <a:accent5>
        <a:srgbClr val="E5D352"/>
      </a:accent5>
      <a:accent6>
        <a:srgbClr val="335A66"/>
      </a:accent6>
      <a:hlink>
        <a:srgbClr val="E81A44"/>
      </a:hlink>
      <a:folHlink>
        <a:srgbClr val="BE003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0" rIns="0" bIns="0" rtlCol="0" anchor="ctr" anchorCtr="0">
        <a:noAutofit/>
      </a:bodyPr>
      <a:lstStyle>
        <a:defPPr algn="l">
          <a:defRPr sz="1400" spc="0" dirty="0" smtClean="0">
            <a:solidFill>
              <a:srgbClr val="E81B44"/>
            </a:solidFill>
            <a:latin typeface="Montserrat SemiBold" panose="00000700000000000000" pitchFamily="50"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3760</Words>
  <Application>Microsoft Macintosh PowerPoint</Application>
  <PresentationFormat>Widescreen</PresentationFormat>
  <Paragraphs>505</Paragraphs>
  <Slides>61</Slides>
  <Notes>6</Notes>
  <HiddenSlides>2</HiddenSlides>
  <MMClips>0</MMClips>
  <ScaleCrop>false</ScaleCrop>
  <HeadingPairs>
    <vt:vector size="6" baseType="variant">
      <vt:variant>
        <vt:lpstr>Caratteri utilizzati</vt:lpstr>
      </vt:variant>
      <vt:variant>
        <vt:i4>10</vt:i4>
      </vt:variant>
      <vt:variant>
        <vt:lpstr>Tema</vt:lpstr>
      </vt:variant>
      <vt:variant>
        <vt:i4>1</vt:i4>
      </vt:variant>
      <vt:variant>
        <vt:lpstr>Titoli diapositive</vt:lpstr>
      </vt:variant>
      <vt:variant>
        <vt:i4>61</vt:i4>
      </vt:variant>
    </vt:vector>
  </HeadingPairs>
  <TitlesOfParts>
    <vt:vector size="72" baseType="lpstr">
      <vt:lpstr>Aptos</vt:lpstr>
      <vt:lpstr>Arial</vt:lpstr>
      <vt:lpstr>Calibri</vt:lpstr>
      <vt:lpstr>Cambria Math</vt:lpstr>
      <vt:lpstr>Consolas</vt:lpstr>
      <vt:lpstr>Courier New</vt:lpstr>
      <vt:lpstr>Lato</vt:lpstr>
      <vt:lpstr>Montserrat</vt:lpstr>
      <vt:lpstr>Montserrat ExtraBold</vt:lpstr>
      <vt:lpstr>Montserrat SemiBold</vt:lpstr>
      <vt:lpstr>1_Tema di Office</vt:lpstr>
      <vt:lpstr>Programmazione in Python: Lezione 1</vt:lpstr>
      <vt:lpstr>Sommario</vt:lpstr>
      <vt:lpstr>Cos’è Python?</vt:lpstr>
      <vt:lpstr>The Python Language</vt:lpstr>
      <vt:lpstr>Phyton in Data Science</vt:lpstr>
      <vt:lpstr>Cos’è Python?</vt:lpstr>
      <vt:lpstr>Cos’è Python?</vt:lpstr>
      <vt:lpstr>Perché Python?</vt:lpstr>
      <vt:lpstr>Cosa si può fare con Python?</vt:lpstr>
      <vt:lpstr>Perché non Python?</vt:lpstr>
      <vt:lpstr>Installare Python</vt:lpstr>
      <vt:lpstr>Notebooks</vt:lpstr>
      <vt:lpstr>Notebooks</vt:lpstr>
      <vt:lpstr>La console python</vt:lpstr>
      <vt:lpstr>Script python: i file .py</vt:lpstr>
      <vt:lpstr>Jupyter Notebooks</vt:lpstr>
      <vt:lpstr>Andiamo sul Codice, no?</vt:lpstr>
      <vt:lpstr>Number Types</vt:lpstr>
      <vt:lpstr>Arithmetic Operations</vt:lpstr>
      <vt:lpstr>Arithmetic Operations</vt:lpstr>
      <vt:lpstr>math Module</vt:lpstr>
      <vt:lpstr>Esempi</vt:lpstr>
      <vt:lpstr>Variables</vt:lpstr>
      <vt:lpstr>Esempio: assegnazione dinamica</vt:lpstr>
      <vt:lpstr>Comparison and Logic</vt:lpstr>
      <vt:lpstr>Esempi</vt:lpstr>
      <vt:lpstr>Exercise</vt:lpstr>
      <vt:lpstr>If…else statement</vt:lpstr>
      <vt:lpstr>Esercizi</vt:lpstr>
      <vt:lpstr>Strings </vt:lpstr>
      <vt:lpstr>Strings basics </vt:lpstr>
      <vt:lpstr>String operations</vt:lpstr>
      <vt:lpstr>Esercizio svolto</vt:lpstr>
      <vt:lpstr>Strings formatting </vt:lpstr>
      <vt:lpstr>String Methods</vt:lpstr>
      <vt:lpstr>String Methods – Some Examples</vt:lpstr>
      <vt:lpstr>Esempi</vt:lpstr>
      <vt:lpstr>Esercizi sulle stringhe</vt:lpstr>
      <vt:lpstr>Lists</vt:lpstr>
      <vt:lpstr>Lists</vt:lpstr>
      <vt:lpstr>Lists</vt:lpstr>
      <vt:lpstr>List Methods</vt:lpstr>
      <vt:lpstr>List Methods</vt:lpstr>
      <vt:lpstr>List Methods – Example </vt:lpstr>
      <vt:lpstr>Exercise</vt:lpstr>
      <vt:lpstr>Tuples</vt:lpstr>
      <vt:lpstr>Tuples</vt:lpstr>
      <vt:lpstr>Loops</vt:lpstr>
      <vt:lpstr>Loops</vt:lpstr>
      <vt:lpstr>Loops methods</vt:lpstr>
      <vt:lpstr>Loops methods</vt:lpstr>
      <vt:lpstr>Exercises</vt:lpstr>
      <vt:lpstr>While loop</vt:lpstr>
      <vt:lpstr>Example</vt:lpstr>
      <vt:lpstr>Exercises</vt:lpstr>
      <vt:lpstr>Exercises</vt:lpstr>
      <vt:lpstr>Exercises</vt:lpstr>
      <vt:lpstr>Exercises</vt:lpstr>
      <vt:lpstr>Exercises</vt:lpstr>
      <vt:lpstr>Exercises</vt:lpstr>
      <vt:lpstr>Exercises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Michele Crudele</dc:creator>
  <cp:lastModifiedBy>Michele Crudele</cp:lastModifiedBy>
  <cp:revision>1</cp:revision>
  <dcterms:created xsi:type="dcterms:W3CDTF">2025-09-12T13:42:57Z</dcterms:created>
  <dcterms:modified xsi:type="dcterms:W3CDTF">2025-09-12T13:43:59Z</dcterms:modified>
</cp:coreProperties>
</file>